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sldIdLst>
    <p:sldId id="322" r:id="rId2"/>
    <p:sldId id="256" r:id="rId3"/>
    <p:sldId id="320" r:id="rId4"/>
    <p:sldId id="257" r:id="rId5"/>
    <p:sldId id="324" r:id="rId6"/>
    <p:sldId id="271" r:id="rId7"/>
    <p:sldId id="258" r:id="rId8"/>
    <p:sldId id="272" r:id="rId9"/>
    <p:sldId id="259" r:id="rId10"/>
    <p:sldId id="273" r:id="rId11"/>
    <p:sldId id="260" r:id="rId12"/>
    <p:sldId id="261" r:id="rId13"/>
    <p:sldId id="262" r:id="rId14"/>
    <p:sldId id="265" r:id="rId15"/>
    <p:sldId id="267" r:id="rId16"/>
    <p:sldId id="269" r:id="rId17"/>
    <p:sldId id="263" r:id="rId18"/>
    <p:sldId id="264" r:id="rId19"/>
    <p:sldId id="266" r:id="rId20"/>
    <p:sldId id="345" r:id="rId21"/>
    <p:sldId id="342" r:id="rId22"/>
    <p:sldId id="270" r:id="rId23"/>
    <p:sldId id="343" r:id="rId24"/>
    <p:sldId id="344" r:id="rId25"/>
    <p:sldId id="268" r:id="rId26"/>
    <p:sldId id="317" r:id="rId27"/>
    <p:sldId id="318" r:id="rId28"/>
    <p:sldId id="319" r:id="rId29"/>
    <p:sldId id="274" r:id="rId30"/>
    <p:sldId id="277" r:id="rId31"/>
    <p:sldId id="278" r:id="rId32"/>
    <p:sldId id="279" r:id="rId33"/>
    <p:sldId id="321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323" r:id="rId42"/>
    <p:sldId id="287" r:id="rId43"/>
    <p:sldId id="288" r:id="rId44"/>
    <p:sldId id="289" r:id="rId45"/>
    <p:sldId id="290" r:id="rId46"/>
    <p:sldId id="291" r:id="rId47"/>
    <p:sldId id="292" r:id="rId48"/>
    <p:sldId id="294" r:id="rId49"/>
    <p:sldId id="325" r:id="rId50"/>
    <p:sldId id="295" r:id="rId51"/>
    <p:sldId id="296" r:id="rId52"/>
    <p:sldId id="341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304" r:id="rId61"/>
    <p:sldId id="305" r:id="rId62"/>
    <p:sldId id="275" r:id="rId63"/>
    <p:sldId id="276" r:id="rId64"/>
    <p:sldId id="306" r:id="rId65"/>
    <p:sldId id="307" r:id="rId66"/>
    <p:sldId id="308" r:id="rId67"/>
    <p:sldId id="309" r:id="rId68"/>
    <p:sldId id="310" r:id="rId69"/>
    <p:sldId id="311" r:id="rId70"/>
    <p:sldId id="312" r:id="rId71"/>
    <p:sldId id="313" r:id="rId72"/>
    <p:sldId id="314" r:id="rId73"/>
    <p:sldId id="326" r:id="rId74"/>
    <p:sldId id="327" r:id="rId75"/>
    <p:sldId id="328" r:id="rId76"/>
    <p:sldId id="330" r:id="rId77"/>
    <p:sldId id="329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15" r:id="rId8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74" autoAdjust="0"/>
    <p:restoredTop sz="94747" autoAdjust="0"/>
  </p:normalViewPr>
  <p:slideViewPr>
    <p:cSldViewPr>
      <p:cViewPr varScale="1">
        <p:scale>
          <a:sx n="126" d="100"/>
          <a:sy n="126" d="100"/>
        </p:scale>
        <p:origin x="-31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A40BE-453E-4B5F-A0B1-E80AAFDA5843}" type="datetimeFigureOut">
              <a:rPr lang="hu-HU" smtClean="0"/>
              <a:pPr/>
              <a:t>2023. 11. 24.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2EF779-1ED4-427E-8734-A03630547225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1</a:t>
            </a:fld>
            <a:endParaRPr lang="hu-H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10</a:t>
            </a:fld>
            <a:endParaRPr lang="hu-H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11</a:t>
            </a:fld>
            <a:endParaRPr lang="hu-H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12</a:t>
            </a:fld>
            <a:endParaRPr lang="hu-H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13</a:t>
            </a:fld>
            <a:endParaRPr lang="hu-H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14</a:t>
            </a:fld>
            <a:endParaRPr lang="hu-H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15</a:t>
            </a:fld>
            <a:endParaRPr lang="hu-H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16</a:t>
            </a:fld>
            <a:endParaRPr lang="hu-H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17</a:t>
            </a:fld>
            <a:endParaRPr lang="hu-H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18</a:t>
            </a:fld>
            <a:endParaRPr lang="hu-H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19</a:t>
            </a:fld>
            <a:endParaRPr lang="hu-H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2</a:t>
            </a:fld>
            <a:endParaRPr lang="hu-HU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20</a:t>
            </a:fld>
            <a:endParaRPr lang="hu-HU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21</a:t>
            </a:fld>
            <a:endParaRPr lang="hu-HU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22</a:t>
            </a:fld>
            <a:endParaRPr lang="hu-HU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23</a:t>
            </a:fld>
            <a:endParaRPr lang="hu-HU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24</a:t>
            </a:fld>
            <a:endParaRPr lang="hu-HU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25</a:t>
            </a:fld>
            <a:endParaRPr lang="hu-HU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26</a:t>
            </a:fld>
            <a:endParaRPr lang="hu-HU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27</a:t>
            </a:fld>
            <a:endParaRPr lang="hu-HU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28</a:t>
            </a:fld>
            <a:endParaRPr lang="hu-HU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29</a:t>
            </a:fld>
            <a:endParaRPr lang="hu-H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3</a:t>
            </a:fld>
            <a:endParaRPr lang="hu-HU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30</a:t>
            </a:fld>
            <a:endParaRPr lang="hu-HU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31</a:t>
            </a:fld>
            <a:endParaRPr lang="hu-HU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32</a:t>
            </a:fld>
            <a:endParaRPr lang="hu-HU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33</a:t>
            </a:fld>
            <a:endParaRPr lang="hu-HU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34</a:t>
            </a:fld>
            <a:endParaRPr lang="hu-HU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35</a:t>
            </a:fld>
            <a:endParaRPr lang="hu-HU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36</a:t>
            </a:fld>
            <a:endParaRPr lang="hu-HU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37</a:t>
            </a:fld>
            <a:endParaRPr lang="hu-HU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38</a:t>
            </a:fld>
            <a:endParaRPr lang="hu-HU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39</a:t>
            </a:fld>
            <a:endParaRPr lang="hu-H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4</a:t>
            </a:fld>
            <a:endParaRPr lang="hu-HU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40</a:t>
            </a:fld>
            <a:endParaRPr lang="hu-HU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41</a:t>
            </a:fld>
            <a:endParaRPr lang="hu-HU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42</a:t>
            </a:fld>
            <a:endParaRPr lang="hu-HU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43</a:t>
            </a:fld>
            <a:endParaRPr lang="hu-H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44</a:t>
            </a:fld>
            <a:endParaRPr lang="hu-H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45</a:t>
            </a:fld>
            <a:endParaRPr lang="hu-H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46</a:t>
            </a:fld>
            <a:endParaRPr lang="hu-H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47</a:t>
            </a:fld>
            <a:endParaRPr lang="hu-H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48</a:t>
            </a:fld>
            <a:endParaRPr lang="hu-H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49</a:t>
            </a:fld>
            <a:endParaRPr 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5</a:t>
            </a:fld>
            <a:endParaRPr lang="hu-HU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50</a:t>
            </a:fld>
            <a:endParaRPr lang="hu-H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51</a:t>
            </a:fld>
            <a:endParaRPr lang="hu-H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52</a:t>
            </a:fld>
            <a:endParaRPr lang="hu-H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53</a:t>
            </a:fld>
            <a:endParaRPr lang="hu-H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54</a:t>
            </a:fld>
            <a:endParaRPr lang="hu-H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55</a:t>
            </a:fld>
            <a:endParaRPr lang="hu-HU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56</a:t>
            </a:fld>
            <a:endParaRPr lang="hu-HU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57</a:t>
            </a:fld>
            <a:endParaRPr lang="hu-HU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58</a:t>
            </a:fld>
            <a:endParaRPr lang="hu-HU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59</a:t>
            </a:fld>
            <a:endParaRPr 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6</a:t>
            </a:fld>
            <a:endParaRPr lang="hu-HU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60</a:t>
            </a:fld>
            <a:endParaRPr lang="hu-HU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61</a:t>
            </a:fld>
            <a:endParaRPr lang="hu-HU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62</a:t>
            </a:fld>
            <a:endParaRPr lang="hu-HU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63</a:t>
            </a:fld>
            <a:endParaRPr lang="hu-HU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64</a:t>
            </a:fld>
            <a:endParaRPr lang="hu-HU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65</a:t>
            </a:fld>
            <a:endParaRPr lang="hu-HU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66</a:t>
            </a:fld>
            <a:endParaRPr lang="hu-HU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67</a:t>
            </a:fld>
            <a:endParaRPr lang="hu-HU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68</a:t>
            </a:fld>
            <a:endParaRPr lang="hu-HU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69</a:t>
            </a:fld>
            <a:endParaRPr lang="hu-H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7</a:t>
            </a:fld>
            <a:endParaRPr lang="hu-HU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70</a:t>
            </a:fld>
            <a:endParaRPr lang="hu-HU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71</a:t>
            </a:fld>
            <a:endParaRPr lang="hu-HU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72</a:t>
            </a:fld>
            <a:endParaRPr lang="hu-HU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73</a:t>
            </a:fld>
            <a:endParaRPr lang="hu-HU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74</a:t>
            </a:fld>
            <a:endParaRPr lang="hu-HU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75</a:t>
            </a:fld>
            <a:endParaRPr lang="hu-HU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76</a:t>
            </a:fld>
            <a:endParaRPr lang="hu-HU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77</a:t>
            </a:fld>
            <a:endParaRPr lang="hu-HU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78</a:t>
            </a:fld>
            <a:endParaRPr lang="hu-HU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79</a:t>
            </a:fld>
            <a:endParaRPr lang="hu-H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8</a:t>
            </a:fld>
            <a:endParaRPr lang="hu-HU" dirty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80</a:t>
            </a:fld>
            <a:endParaRPr lang="hu-HU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81</a:t>
            </a:fld>
            <a:endParaRPr lang="hu-HU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82</a:t>
            </a:fld>
            <a:endParaRPr lang="hu-HU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83</a:t>
            </a:fld>
            <a:endParaRPr lang="hu-HU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84</a:t>
            </a:fld>
            <a:endParaRPr lang="hu-HU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85</a:t>
            </a:fld>
            <a:endParaRPr lang="hu-HU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86</a:t>
            </a:fld>
            <a:endParaRPr lang="hu-HU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87</a:t>
            </a:fld>
            <a:endParaRPr lang="hu-HU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88</a:t>
            </a:fld>
            <a:endParaRPr lang="hu-H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F779-1ED4-427E-8734-A03630547225}" type="slidenum">
              <a:rPr lang="hu-HU" smtClean="0"/>
              <a:pPr/>
              <a:t>9</a:t>
            </a:fld>
            <a:endParaRPr lang="hu-H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2023. 11. 24.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2023. 11. 24.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2023. 11. 24.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2023. 11. 24.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2023. 11. 24.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2023. 11. 24.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2023. 11. 24.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2023. 11. 24.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2023. 11. 24.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2023. 11. 24.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2023. 11. 24.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CDE75-89FD-47D4-96B5-7D53BD2E92D4}" type="datetimeFigureOut">
              <a:rPr lang="hu-HU" smtClean="0"/>
              <a:pPr/>
              <a:t>2023. 11. 24.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User\Downloads\Stabil%20oldalfektet&#233;s.mp4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6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7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9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80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jpeg"/><Relationship Id="rId4" Type="http://schemas.openxmlformats.org/officeDocument/2006/relationships/image" Target="../media/image7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jpeg"/><Relationship Id="rId4" Type="http://schemas.openxmlformats.org/officeDocument/2006/relationships/image" Target="../media/image7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658615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Köszöntjük az oktatáson résztvevőket.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0070C0"/>
                </a:solidFill>
              </a:rPr>
              <a:t>Komárom – Esztergom Vármegyei Polgárőr Szövetség </a:t>
            </a:r>
          </a:p>
          <a:p>
            <a:r>
              <a:rPr lang="hu-HU" dirty="0" smtClean="0">
                <a:solidFill>
                  <a:srgbClr val="0070C0"/>
                </a:solidFill>
              </a:rPr>
              <a:t>KARITATÍV CSOPORT</a:t>
            </a:r>
            <a:endParaRPr lang="hu-HU" dirty="0">
              <a:solidFill>
                <a:srgbClr val="0070C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zövegdoboz 4"/>
          <p:cNvSpPr txBox="1"/>
          <p:nvPr/>
        </p:nvSpPr>
        <p:spPr>
          <a:xfrm>
            <a:off x="7092280" y="6206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2023.11.25.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SÉRÜLT ELLÁTÁSA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403648" y="1916832"/>
            <a:ext cx="6944816" cy="3240360"/>
          </a:xfrm>
        </p:spPr>
        <p:txBody>
          <a:bodyPr>
            <a:normAutofit lnSpcReduction="10000"/>
          </a:bodyPr>
          <a:lstStyle/>
          <a:p>
            <a:pPr algn="l">
              <a:buFontTx/>
              <a:buChar char="-"/>
            </a:pPr>
            <a:r>
              <a:rPr lang="hu-HU" sz="2600" dirty="0" smtClean="0">
                <a:solidFill>
                  <a:srgbClr val="0070C0"/>
                </a:solidFill>
              </a:rPr>
              <a:t> Megszólítás</a:t>
            </a:r>
          </a:p>
          <a:p>
            <a:pPr algn="l"/>
            <a:r>
              <a:rPr lang="hu-HU" sz="2600" dirty="0" smtClean="0">
                <a:solidFill>
                  <a:srgbClr val="0070C0"/>
                </a:solidFill>
              </a:rPr>
              <a:t>      - Reagál</a:t>
            </a:r>
          </a:p>
          <a:p>
            <a:pPr algn="l"/>
            <a:r>
              <a:rPr lang="hu-HU" sz="2600" dirty="0" smtClean="0">
                <a:solidFill>
                  <a:srgbClr val="0070C0"/>
                </a:solidFill>
              </a:rPr>
              <a:t>      - Nem reagál</a:t>
            </a:r>
          </a:p>
          <a:p>
            <a:pPr algn="l"/>
            <a:r>
              <a:rPr lang="hu-HU" sz="2600" dirty="0" smtClean="0">
                <a:solidFill>
                  <a:srgbClr val="0070C0"/>
                </a:solidFill>
              </a:rPr>
              <a:t>      - Van légzése</a:t>
            </a:r>
          </a:p>
          <a:p>
            <a:pPr algn="l"/>
            <a:r>
              <a:rPr lang="hu-HU" sz="2600" dirty="0" smtClean="0">
                <a:solidFill>
                  <a:srgbClr val="0070C0"/>
                </a:solidFill>
              </a:rPr>
              <a:t>      - Nincs légzése</a:t>
            </a:r>
          </a:p>
          <a:p>
            <a:pPr algn="l">
              <a:buFontTx/>
              <a:buChar char="-"/>
            </a:pPr>
            <a:r>
              <a:rPr lang="hu-HU" sz="2600" dirty="0" smtClean="0">
                <a:solidFill>
                  <a:srgbClr val="0070C0"/>
                </a:solidFill>
              </a:rPr>
              <a:t> Légutak szabaddá tétele</a:t>
            </a:r>
          </a:p>
          <a:p>
            <a:pPr algn="l">
              <a:buFontTx/>
              <a:buChar char="-"/>
            </a:pPr>
            <a:r>
              <a:rPr lang="hu-HU" sz="2600" dirty="0" smtClean="0">
                <a:solidFill>
                  <a:srgbClr val="0070C0"/>
                </a:solidFill>
              </a:rPr>
              <a:t> Stabil oldalfektetés  ( Kivéve, ha van kizáró ok 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772816"/>
            <a:ext cx="3416724" cy="211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699792" y="548680"/>
            <a:ext cx="5758408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SEGÉLYNYÚJTÁS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24873" y="1988840"/>
            <a:ext cx="8251583" cy="3649960"/>
          </a:xfrm>
        </p:spPr>
        <p:txBody>
          <a:bodyPr>
            <a:normAutofit lnSpcReduction="10000"/>
          </a:bodyPr>
          <a:lstStyle/>
          <a:p>
            <a:pPr lvl="0" algn="l">
              <a:buFontTx/>
              <a:buChar char="-"/>
            </a:pPr>
            <a:r>
              <a:rPr lang="hu-HU" sz="2400" dirty="0" smtClean="0">
                <a:solidFill>
                  <a:srgbClr val="FF0000"/>
                </a:solidFill>
              </a:rPr>
              <a:t>Elsősegély megkezdése a betegek ill. a sérültek állapotának</a:t>
            </a:r>
          </a:p>
          <a:p>
            <a:pPr lvl="0" algn="l"/>
            <a:r>
              <a:rPr lang="hu-HU" sz="2400" dirty="0" smtClean="0">
                <a:solidFill>
                  <a:srgbClr val="FF0000"/>
                </a:solidFill>
              </a:rPr>
              <a:t>  megfelelően.</a:t>
            </a:r>
          </a:p>
          <a:p>
            <a:pPr lvl="0" algn="l"/>
            <a:r>
              <a:rPr lang="hu-HU" sz="2400" dirty="0" smtClean="0">
                <a:solidFill>
                  <a:srgbClr val="FF0000"/>
                </a:solidFill>
              </a:rPr>
              <a:t>- Környezet bevonása- segítségkérés.</a:t>
            </a:r>
          </a:p>
          <a:p>
            <a:pPr lvl="0" algn="l"/>
            <a:r>
              <a:rPr lang="hu-HU" sz="2400" dirty="0" smtClean="0">
                <a:solidFill>
                  <a:srgbClr val="FF0000"/>
                </a:solidFill>
              </a:rPr>
              <a:t>- A lehetséges eszközök felhasználása- takaró, elsősegély láda.</a:t>
            </a:r>
          </a:p>
          <a:p>
            <a:pPr lvl="0" algn="l">
              <a:buFontTx/>
              <a:buChar char="-"/>
            </a:pPr>
            <a:r>
              <a:rPr lang="hu-HU" sz="2400" dirty="0" smtClean="0">
                <a:solidFill>
                  <a:srgbClr val="FF0000"/>
                </a:solidFill>
              </a:rPr>
              <a:t> Folyamatosan figyelemmel kell kísérni a beteg ill. a sérült</a:t>
            </a:r>
          </a:p>
          <a:p>
            <a:pPr lvl="0" algn="l"/>
            <a:r>
              <a:rPr lang="hu-HU" sz="2400" dirty="0" smtClean="0">
                <a:solidFill>
                  <a:srgbClr val="FF0000"/>
                </a:solidFill>
              </a:rPr>
              <a:t>  állapotváltozását a mentő megérkezéséig.</a:t>
            </a:r>
          </a:p>
          <a:p>
            <a:pPr lvl="0" algn="l">
              <a:buFontTx/>
              <a:buChar char="-"/>
            </a:pPr>
            <a:r>
              <a:rPr lang="hu-HU" sz="2400" dirty="0" smtClean="0">
                <a:solidFill>
                  <a:srgbClr val="FF0000"/>
                </a:solidFill>
              </a:rPr>
              <a:t> Minden esetben meg kell várni a mentőt, a beteget nem</a:t>
            </a:r>
          </a:p>
          <a:p>
            <a:pPr lvl="0" algn="l"/>
            <a:r>
              <a:rPr lang="hu-HU" sz="2400" dirty="0" smtClean="0">
                <a:solidFill>
                  <a:srgbClr val="FF0000"/>
                </a:solidFill>
              </a:rPr>
              <a:t>  hagyjuk egyedül.</a:t>
            </a:r>
          </a:p>
          <a:p>
            <a:pPr lvl="0" algn="l"/>
            <a:r>
              <a:rPr lang="hu-HU" sz="2400" dirty="0" smtClean="0">
                <a:solidFill>
                  <a:srgbClr val="FF0000"/>
                </a:solidFill>
              </a:rPr>
              <a:t>- Mentő tájékoztatása. </a:t>
            </a:r>
          </a:p>
          <a:p>
            <a:pPr lvl="0" algn="l"/>
            <a:endParaRPr lang="hu-HU" sz="2600" dirty="0" smtClean="0">
              <a:solidFill>
                <a:srgbClr val="00B0F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4776750"/>
            <a:ext cx="2294833" cy="1644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548680"/>
            <a:ext cx="6622504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A SÉRÜLT VIZSGÁLATA - 1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24873" y="1988840"/>
            <a:ext cx="8251583" cy="3649960"/>
          </a:xfrm>
        </p:spPr>
        <p:txBody>
          <a:bodyPr>
            <a:normAutofit/>
          </a:bodyPr>
          <a:lstStyle/>
          <a:p>
            <a:pPr algn="l"/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endParaRPr lang="hu-HU" sz="1600" dirty="0" smtClean="0">
              <a:solidFill>
                <a:srgbClr val="0070C0"/>
              </a:solidFill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772816"/>
            <a:ext cx="6114256" cy="4382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548680"/>
            <a:ext cx="6622504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A SÉRÜLT VIZSGÁLATA - 2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24873" y="1988840"/>
            <a:ext cx="8251583" cy="3649960"/>
          </a:xfrm>
        </p:spPr>
        <p:txBody>
          <a:bodyPr>
            <a:normAutofit/>
          </a:bodyPr>
          <a:lstStyle/>
          <a:p>
            <a:pPr algn="l"/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endParaRPr lang="hu-HU" sz="1600" dirty="0" smtClean="0">
              <a:solidFill>
                <a:srgbClr val="0070C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060848"/>
            <a:ext cx="571500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548680"/>
            <a:ext cx="6622504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A SÉRÜLT VIZSGÁLATA - 3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24873" y="1988840"/>
            <a:ext cx="8251583" cy="3649960"/>
          </a:xfrm>
        </p:spPr>
        <p:txBody>
          <a:bodyPr>
            <a:normAutofit/>
          </a:bodyPr>
          <a:lstStyle/>
          <a:p>
            <a:pPr algn="l"/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endParaRPr lang="hu-HU" sz="1600" dirty="0" smtClean="0">
              <a:solidFill>
                <a:srgbClr val="0070C0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916832"/>
            <a:ext cx="571500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548680"/>
            <a:ext cx="6622504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A SÉRÜLT VIZSGÁLATA - 4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24873" y="1988840"/>
            <a:ext cx="8251583" cy="3649960"/>
          </a:xfrm>
        </p:spPr>
        <p:txBody>
          <a:bodyPr>
            <a:normAutofit/>
          </a:bodyPr>
          <a:lstStyle/>
          <a:p>
            <a:pPr algn="l"/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r>
              <a:rPr lang="hu-HU" sz="1600" dirty="0" smtClean="0">
                <a:solidFill>
                  <a:srgbClr val="0070C0"/>
                </a:solidFill>
              </a:rPr>
              <a:t> </a:t>
            </a:r>
          </a:p>
          <a:p>
            <a:pPr algn="l"/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endParaRPr lang="hu-HU" sz="1600" dirty="0" smtClean="0">
              <a:solidFill>
                <a:srgbClr val="0070C0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7797" y="1638036"/>
            <a:ext cx="6774873" cy="485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548680"/>
            <a:ext cx="6622504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A SÉRÜLT VIZSGÁLATA - 5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24873" y="1988840"/>
            <a:ext cx="8251583" cy="3649960"/>
          </a:xfrm>
        </p:spPr>
        <p:txBody>
          <a:bodyPr>
            <a:normAutofit/>
          </a:bodyPr>
          <a:lstStyle/>
          <a:p>
            <a:pPr algn="l"/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r>
              <a:rPr lang="hu-HU" sz="1600" dirty="0" smtClean="0">
                <a:solidFill>
                  <a:srgbClr val="0070C0"/>
                </a:solidFill>
              </a:rPr>
              <a:t> </a:t>
            </a:r>
          </a:p>
          <a:p>
            <a:pPr algn="l"/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endParaRPr lang="hu-HU" sz="1600" dirty="0" smtClean="0">
              <a:solidFill>
                <a:srgbClr val="0070C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356" y="1902692"/>
            <a:ext cx="8106328" cy="467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548680"/>
            <a:ext cx="6622504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A SÉRÜLT VIZSGÁLATA - 6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24873" y="1988840"/>
            <a:ext cx="8251583" cy="3649960"/>
          </a:xfrm>
        </p:spPr>
        <p:txBody>
          <a:bodyPr>
            <a:normAutofit/>
          </a:bodyPr>
          <a:lstStyle/>
          <a:p>
            <a:pPr algn="l"/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endParaRPr lang="hu-HU" sz="1600" dirty="0" smtClean="0">
              <a:solidFill>
                <a:srgbClr val="0070C0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916832"/>
            <a:ext cx="571500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548680"/>
            <a:ext cx="6622504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7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24873" y="1988840"/>
            <a:ext cx="8251583" cy="3649960"/>
          </a:xfrm>
        </p:spPr>
        <p:txBody>
          <a:bodyPr>
            <a:normAutofit/>
          </a:bodyPr>
          <a:lstStyle/>
          <a:p>
            <a:pPr algn="l"/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endParaRPr lang="hu-HU" sz="1600" dirty="0" smtClean="0">
              <a:solidFill>
                <a:srgbClr val="0070C0"/>
              </a:solidFill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060848"/>
            <a:ext cx="571500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548680"/>
            <a:ext cx="6622504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A SÉRÜLT VIZSGÁLATA - 8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24873" y="1988840"/>
            <a:ext cx="8251583" cy="3649960"/>
          </a:xfrm>
        </p:spPr>
        <p:txBody>
          <a:bodyPr>
            <a:normAutofit/>
          </a:bodyPr>
          <a:lstStyle/>
          <a:p>
            <a:pPr algn="l"/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r>
              <a:rPr lang="hu-HU" sz="1600" dirty="0" smtClean="0">
                <a:solidFill>
                  <a:srgbClr val="0070C0"/>
                </a:solidFill>
              </a:rPr>
              <a:t>-- ESZMÉLETLEN, DE LÉLEGZIK :  FEKTESD STABIL OLDALFEKTETÉSBE</a:t>
            </a:r>
          </a:p>
          <a:p>
            <a:pPr algn="l"/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endParaRPr lang="hu-HU" sz="1600" dirty="0" smtClean="0">
              <a:solidFill>
                <a:srgbClr val="0070C0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2636912"/>
            <a:ext cx="4320480" cy="350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ELSŐSEGÉLY ISMERETEK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0070C0"/>
                </a:solidFill>
              </a:rPr>
              <a:t>Komárom – Esztergom Vármegyei Polgárőr Szövetség </a:t>
            </a:r>
          </a:p>
          <a:p>
            <a:r>
              <a:rPr lang="hu-HU" dirty="0" smtClean="0">
                <a:solidFill>
                  <a:srgbClr val="0070C0"/>
                </a:solidFill>
              </a:rPr>
              <a:t>KARITATÍV CSOPORT</a:t>
            </a:r>
            <a:endParaRPr lang="hu-HU" dirty="0">
              <a:solidFill>
                <a:srgbClr val="0070C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548680"/>
            <a:ext cx="6622504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A SÉRÜLT VIZSGÁLATA </a:t>
            </a:r>
            <a:r>
              <a:rPr lang="hu-HU" dirty="0" smtClean="0">
                <a:solidFill>
                  <a:srgbClr val="FF0000"/>
                </a:solidFill>
              </a:rPr>
              <a:t>– 8/1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67544" y="1772816"/>
            <a:ext cx="8251583" cy="648072"/>
          </a:xfrm>
        </p:spPr>
        <p:txBody>
          <a:bodyPr>
            <a:normAutofit/>
          </a:bodyPr>
          <a:lstStyle/>
          <a:p>
            <a:pPr algn="l"/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r>
              <a:rPr lang="hu-HU" sz="1600" dirty="0" smtClean="0">
                <a:solidFill>
                  <a:srgbClr val="0070C0"/>
                </a:solidFill>
              </a:rPr>
              <a:t>-- ESZMÉLETLEN, DE LÉLEGZIK :  FEKTESD STABIL OLDALFEKTETÉSBE</a:t>
            </a:r>
          </a:p>
          <a:p>
            <a:pPr algn="l"/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endParaRPr lang="hu-HU" sz="1600" dirty="0" smtClean="0">
              <a:solidFill>
                <a:srgbClr val="0070C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Stabil oldalfektetés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059832" y="2492896"/>
            <a:ext cx="5556448" cy="4167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548680"/>
            <a:ext cx="6622504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A SÉRÜLT VIZSGÁLATA - 9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24873" y="1988840"/>
            <a:ext cx="8251583" cy="3649960"/>
          </a:xfrm>
        </p:spPr>
        <p:txBody>
          <a:bodyPr>
            <a:normAutofit/>
          </a:bodyPr>
          <a:lstStyle/>
          <a:p>
            <a:pPr algn="l"/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r>
              <a:rPr lang="hu-HU" sz="1600" b="1" u="sng" dirty="0" smtClean="0">
                <a:solidFill>
                  <a:srgbClr val="FF0000"/>
                </a:solidFill>
              </a:rPr>
              <a:t>STABIL OLDALFEKTETÉS KIZÁRÓ OKAI </a:t>
            </a:r>
            <a:r>
              <a:rPr lang="hu-HU" sz="1600" dirty="0" smtClean="0">
                <a:solidFill>
                  <a:srgbClr val="0070C0"/>
                </a:solidFill>
              </a:rPr>
              <a:t>:</a:t>
            </a:r>
          </a:p>
          <a:p>
            <a:pPr algn="l">
              <a:buFontTx/>
              <a:buChar char="-"/>
            </a:pPr>
            <a:endParaRPr lang="hu-HU" sz="1600" dirty="0" smtClean="0">
              <a:solidFill>
                <a:srgbClr val="0070C0"/>
              </a:solidFill>
            </a:endParaRPr>
          </a:p>
          <a:p>
            <a:pPr algn="l">
              <a:buFontTx/>
              <a:buChar char="-"/>
            </a:pPr>
            <a:r>
              <a:rPr lang="hu-HU" sz="1600" dirty="0" smtClean="0">
                <a:solidFill>
                  <a:srgbClr val="0070C0"/>
                </a:solidFill>
              </a:rPr>
              <a:t> Csigolyatörés </a:t>
            </a:r>
          </a:p>
          <a:p>
            <a:pPr algn="l">
              <a:buFontTx/>
              <a:buChar char="-"/>
            </a:pPr>
            <a:r>
              <a:rPr lang="hu-HU" sz="1600" dirty="0" smtClean="0">
                <a:solidFill>
                  <a:srgbClr val="0070C0"/>
                </a:solidFill>
              </a:rPr>
              <a:t> Bordatörés</a:t>
            </a:r>
          </a:p>
          <a:p>
            <a:pPr algn="l">
              <a:buFontTx/>
              <a:buChar char="-"/>
            </a:pPr>
            <a:r>
              <a:rPr lang="hu-HU" sz="1600" dirty="0" smtClean="0">
                <a:solidFill>
                  <a:srgbClr val="0070C0"/>
                </a:solidFill>
              </a:rPr>
              <a:t> Szegcsonttörés</a:t>
            </a:r>
          </a:p>
          <a:p>
            <a:pPr algn="l">
              <a:buFontTx/>
              <a:buChar char="-"/>
            </a:pPr>
            <a:r>
              <a:rPr lang="hu-HU" sz="1600" dirty="0" smtClean="0">
                <a:solidFill>
                  <a:srgbClr val="0070C0"/>
                </a:solidFill>
              </a:rPr>
              <a:t> Nyílt hasi sérülés</a:t>
            </a:r>
          </a:p>
          <a:p>
            <a:pPr algn="l">
              <a:buFontTx/>
              <a:buChar char="-"/>
            </a:pPr>
            <a:r>
              <a:rPr lang="hu-HU" sz="1600" dirty="0" smtClean="0">
                <a:solidFill>
                  <a:srgbClr val="0070C0"/>
                </a:solidFill>
              </a:rPr>
              <a:t> Medence törés</a:t>
            </a:r>
          </a:p>
          <a:p>
            <a:pPr algn="l">
              <a:buFontTx/>
              <a:buChar char="-"/>
            </a:pPr>
            <a:r>
              <a:rPr lang="hu-HU" sz="1600" dirty="0" smtClean="0">
                <a:solidFill>
                  <a:srgbClr val="0070C0"/>
                </a:solidFill>
              </a:rPr>
              <a:t> Combcsonttörés</a:t>
            </a:r>
          </a:p>
          <a:p>
            <a:pPr algn="l">
              <a:buFontTx/>
              <a:buChar char="-"/>
            </a:pPr>
            <a:r>
              <a:rPr lang="hu-HU" sz="1600" dirty="0" smtClean="0">
                <a:solidFill>
                  <a:srgbClr val="0070C0"/>
                </a:solidFill>
              </a:rPr>
              <a:t> Gerinctörés</a:t>
            </a:r>
          </a:p>
          <a:p>
            <a:pPr algn="l">
              <a:buFontTx/>
              <a:buChar char="-"/>
            </a:pPr>
            <a:r>
              <a:rPr lang="hu-HU" sz="1600" dirty="0" smtClean="0">
                <a:solidFill>
                  <a:srgbClr val="0070C0"/>
                </a:solidFill>
              </a:rPr>
              <a:t> Nagyfokú égés</a:t>
            </a:r>
          </a:p>
          <a:p>
            <a:pPr algn="l">
              <a:buFontTx/>
              <a:buChar char="-"/>
            </a:pPr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endParaRPr lang="hu-HU" sz="1600" dirty="0" smtClean="0">
              <a:solidFill>
                <a:srgbClr val="0070C0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277192"/>
            <a:ext cx="2664296" cy="2160270"/>
          </a:xfrm>
          <a:prstGeom prst="rect">
            <a:avLst/>
          </a:prstGeom>
          <a:noFill/>
          <a:ln w="0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7" name="Egyenes összekötő 6"/>
          <p:cNvCxnSpPr/>
          <p:nvPr/>
        </p:nvCxnSpPr>
        <p:spPr>
          <a:xfrm>
            <a:off x="4427984" y="2348880"/>
            <a:ext cx="4104456" cy="352839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548680"/>
            <a:ext cx="6622504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A SÉRÜLT VIZSGÁLATA - 9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95537" y="1988840"/>
            <a:ext cx="3672408" cy="720080"/>
          </a:xfrm>
        </p:spPr>
        <p:txBody>
          <a:bodyPr>
            <a:normAutofit/>
          </a:bodyPr>
          <a:lstStyle/>
          <a:p>
            <a:pPr algn="l"/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r>
              <a:rPr lang="hu-HU" sz="1600" b="1" u="sng" dirty="0" smtClean="0">
                <a:solidFill>
                  <a:srgbClr val="FF0000"/>
                </a:solidFill>
              </a:rPr>
              <a:t>STABIL OLDALFEKTETÉS KIZÁRÓ OKAI </a:t>
            </a:r>
            <a:r>
              <a:rPr lang="hu-HU" sz="1600" dirty="0" smtClean="0">
                <a:solidFill>
                  <a:srgbClr val="0070C0"/>
                </a:solidFill>
              </a:rPr>
              <a:t>:</a:t>
            </a:r>
          </a:p>
          <a:p>
            <a:pPr algn="l">
              <a:buFontTx/>
              <a:buChar char="-"/>
            </a:pPr>
            <a:endParaRPr lang="hu-HU" sz="1600" dirty="0" smtClean="0">
              <a:solidFill>
                <a:srgbClr val="0070C0"/>
              </a:solidFill>
            </a:endParaRPr>
          </a:p>
          <a:p>
            <a:pPr algn="l">
              <a:buFontTx/>
              <a:buChar char="-"/>
            </a:pPr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endParaRPr lang="hu-HU" sz="1600" dirty="0" smtClean="0">
              <a:solidFill>
                <a:srgbClr val="0070C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2890940"/>
            <a:ext cx="6477800" cy="3751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548680"/>
            <a:ext cx="6622504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A SÉRÜLT VIZSGÁLATA - 9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95537" y="1988840"/>
            <a:ext cx="3672408" cy="720080"/>
          </a:xfrm>
        </p:spPr>
        <p:txBody>
          <a:bodyPr>
            <a:normAutofit/>
          </a:bodyPr>
          <a:lstStyle/>
          <a:p>
            <a:pPr algn="l"/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r>
              <a:rPr lang="hu-HU" sz="1600" b="1" u="sng" dirty="0" smtClean="0">
                <a:solidFill>
                  <a:srgbClr val="FF0000"/>
                </a:solidFill>
              </a:rPr>
              <a:t>STABIL OLDALFEKTETÉS KIZÁRÓ OKAI </a:t>
            </a:r>
            <a:r>
              <a:rPr lang="hu-HU" sz="1600" dirty="0" smtClean="0">
                <a:solidFill>
                  <a:srgbClr val="0070C0"/>
                </a:solidFill>
              </a:rPr>
              <a:t>:</a:t>
            </a:r>
          </a:p>
          <a:p>
            <a:pPr algn="l">
              <a:buFontTx/>
              <a:buChar char="-"/>
            </a:pPr>
            <a:endParaRPr lang="hu-HU" sz="1600" dirty="0" smtClean="0">
              <a:solidFill>
                <a:srgbClr val="0070C0"/>
              </a:solidFill>
            </a:endParaRPr>
          </a:p>
          <a:p>
            <a:pPr algn="l">
              <a:buFontTx/>
              <a:buChar char="-"/>
            </a:pPr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endParaRPr lang="hu-HU" sz="1600" dirty="0" smtClean="0">
              <a:solidFill>
                <a:srgbClr val="0070C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2636912"/>
            <a:ext cx="652990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548680"/>
            <a:ext cx="6622504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A SÉRÜLT VIZSGÁLATA - 9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95537" y="1988840"/>
            <a:ext cx="3672408" cy="720080"/>
          </a:xfrm>
        </p:spPr>
        <p:txBody>
          <a:bodyPr>
            <a:normAutofit/>
          </a:bodyPr>
          <a:lstStyle/>
          <a:p>
            <a:pPr algn="l"/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r>
              <a:rPr lang="hu-HU" sz="1600" b="1" u="sng" dirty="0" smtClean="0">
                <a:solidFill>
                  <a:srgbClr val="FF0000"/>
                </a:solidFill>
              </a:rPr>
              <a:t>STABIL OLDALFEKTETÉS KIZÁRÓ OKAI </a:t>
            </a:r>
            <a:r>
              <a:rPr lang="hu-HU" sz="1600" dirty="0" smtClean="0">
                <a:solidFill>
                  <a:srgbClr val="0070C0"/>
                </a:solidFill>
              </a:rPr>
              <a:t>:</a:t>
            </a:r>
          </a:p>
          <a:p>
            <a:pPr algn="l">
              <a:buFontTx/>
              <a:buChar char="-"/>
            </a:pPr>
            <a:endParaRPr lang="hu-HU" sz="1600" dirty="0" smtClean="0">
              <a:solidFill>
                <a:srgbClr val="0070C0"/>
              </a:solidFill>
            </a:endParaRPr>
          </a:p>
          <a:p>
            <a:pPr algn="l">
              <a:buFontTx/>
              <a:buChar char="-"/>
            </a:pPr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endParaRPr lang="hu-HU" sz="1600" dirty="0" smtClean="0">
              <a:solidFill>
                <a:srgbClr val="0070C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39" y="2708920"/>
            <a:ext cx="5280587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548680"/>
            <a:ext cx="6622504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ÚJRAÉLESZTÉS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24873" y="1988840"/>
            <a:ext cx="8251583" cy="3649960"/>
          </a:xfrm>
        </p:spPr>
        <p:txBody>
          <a:bodyPr>
            <a:normAutofit/>
          </a:bodyPr>
          <a:lstStyle/>
          <a:p>
            <a:pPr algn="l"/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r>
              <a:rPr lang="hu-HU" sz="1600" dirty="0" smtClean="0">
                <a:solidFill>
                  <a:srgbClr val="0070C0"/>
                </a:solidFill>
              </a:rPr>
              <a:t>-- ESZMÉLETLEN, DE  NEM LÉLEGZIK</a:t>
            </a:r>
          </a:p>
          <a:p>
            <a:pPr algn="l"/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endParaRPr lang="hu-HU" sz="1600" dirty="0" smtClean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708920"/>
            <a:ext cx="64008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548680"/>
            <a:ext cx="6622504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GÖRCSÖK - ROHAMOK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24873" y="1988840"/>
            <a:ext cx="8251583" cy="3649960"/>
          </a:xfrm>
        </p:spPr>
        <p:txBody>
          <a:bodyPr>
            <a:normAutofit fontScale="92500"/>
          </a:bodyPr>
          <a:lstStyle/>
          <a:p>
            <a:pPr algn="l"/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r>
              <a:rPr lang="hu-HU" sz="2000" b="1" dirty="0" smtClean="0">
                <a:solidFill>
                  <a:srgbClr val="FF0000"/>
                </a:solidFill>
              </a:rPr>
              <a:t>EPILEPSZIA</a:t>
            </a:r>
          </a:p>
          <a:p>
            <a:pPr algn="l"/>
            <a:r>
              <a:rPr lang="hu-HU" sz="2000" b="1" dirty="0" smtClean="0">
                <a:solidFill>
                  <a:srgbClr val="0070C0"/>
                </a:solidFill>
              </a:rPr>
              <a:t>Fajtái</a:t>
            </a:r>
            <a:r>
              <a:rPr lang="hu-HU" sz="2000" dirty="0" smtClean="0">
                <a:solidFill>
                  <a:srgbClr val="0070C0"/>
                </a:solidFill>
              </a:rPr>
              <a:t>: </a:t>
            </a:r>
          </a:p>
          <a:p>
            <a:pPr lvl="0" algn="l"/>
            <a:r>
              <a:rPr lang="hu-HU" sz="2000" b="1" dirty="0" smtClean="0">
                <a:solidFill>
                  <a:srgbClr val="0070C0"/>
                </a:solidFill>
              </a:rPr>
              <a:t>Kisroham</a:t>
            </a:r>
            <a:r>
              <a:rPr lang="hu-HU" sz="2000" dirty="0" smtClean="0">
                <a:solidFill>
                  <a:srgbClr val="0070C0"/>
                </a:solidFill>
              </a:rPr>
              <a:t>: másodpercekig tartó tudatzavar a beteg megmerevedik- majd a roham után folytatja addigi tevékenységét.</a:t>
            </a:r>
          </a:p>
          <a:p>
            <a:pPr lvl="0" algn="l"/>
            <a:endParaRPr lang="hu-HU" sz="2000" dirty="0" smtClean="0">
              <a:solidFill>
                <a:srgbClr val="0070C0"/>
              </a:solidFill>
            </a:endParaRPr>
          </a:p>
          <a:p>
            <a:pPr lvl="0" algn="l"/>
            <a:r>
              <a:rPr lang="hu-HU" sz="2000" b="1" dirty="0" smtClean="0">
                <a:solidFill>
                  <a:srgbClr val="0070C0"/>
                </a:solidFill>
              </a:rPr>
              <a:t>Nagyroham:</a:t>
            </a:r>
            <a:r>
              <a:rPr lang="hu-HU" sz="2000" dirty="0" smtClean="0">
                <a:solidFill>
                  <a:srgbClr val="0070C0"/>
                </a:solidFill>
              </a:rPr>
              <a:t> Valamilyen, látási hallási szaglási érzésekkel kezdődik. Majd hirtelen eszméletét veszti, elvágódik, megfeszül a teljes test a szájából habos váladék, ürül légzése kapkodó .- néhány perc elteltével a roham oldódik a beteg eszméletlen, majd lassan a tudata is kitisztul. A görcsroham lehet féloldali.</a:t>
            </a:r>
          </a:p>
          <a:p>
            <a:pPr lvl="0" algn="l"/>
            <a:r>
              <a:rPr lang="hu-HU" sz="2000" b="1" dirty="0" smtClean="0">
                <a:solidFill>
                  <a:srgbClr val="0070C0"/>
                </a:solidFill>
              </a:rPr>
              <a:t>Teendők</a:t>
            </a:r>
            <a:r>
              <a:rPr lang="hu-HU" sz="2000" dirty="0" smtClean="0">
                <a:solidFill>
                  <a:srgbClr val="0070C0"/>
                </a:solidFill>
              </a:rPr>
              <a:t>: óvjuk a sérüléstől,- orvosi ellátás, mentő hívás </a:t>
            </a:r>
          </a:p>
          <a:p>
            <a:pPr algn="l"/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endParaRPr lang="hu-HU" sz="1600" dirty="0" smtClean="0">
              <a:solidFill>
                <a:srgbClr val="0070C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548680"/>
            <a:ext cx="6622504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STROKE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24873" y="1988840"/>
            <a:ext cx="8251583" cy="4226242"/>
          </a:xfrm>
        </p:spPr>
        <p:txBody>
          <a:bodyPr>
            <a:normAutofit fontScale="85000" lnSpcReduction="10000"/>
          </a:bodyPr>
          <a:lstStyle/>
          <a:p>
            <a:pPr algn="l"/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r>
              <a:rPr lang="hu-HU" sz="2000" b="1" dirty="0" smtClean="0">
                <a:solidFill>
                  <a:srgbClr val="FF0000"/>
                </a:solidFill>
              </a:rPr>
              <a:t>JELEI</a:t>
            </a:r>
          </a:p>
          <a:p>
            <a:pPr algn="l"/>
            <a:r>
              <a:rPr lang="hu-HU" sz="2000" dirty="0" smtClean="0">
                <a:solidFill>
                  <a:srgbClr val="0070C0"/>
                </a:solidFill>
              </a:rPr>
              <a:t> - az éberségi szint csökkenése (álmosság, eszméletvesztés és kóma)</a:t>
            </a:r>
            <a:br>
              <a:rPr lang="hu-HU" sz="2000" dirty="0" smtClean="0">
                <a:solidFill>
                  <a:srgbClr val="0070C0"/>
                </a:solidFill>
              </a:rPr>
            </a:br>
            <a:r>
              <a:rPr lang="hu-HU" sz="2000" dirty="0" smtClean="0">
                <a:solidFill>
                  <a:srgbClr val="0070C0"/>
                </a:solidFill>
              </a:rPr>
              <a:t> - a hallás és az ízérzékelés megváltozása, ügyetlenség</a:t>
            </a:r>
            <a:br>
              <a:rPr lang="hu-HU" sz="2000" dirty="0" smtClean="0">
                <a:solidFill>
                  <a:srgbClr val="0070C0"/>
                </a:solidFill>
              </a:rPr>
            </a:br>
            <a:r>
              <a:rPr lang="hu-HU" sz="2000" dirty="0" smtClean="0">
                <a:solidFill>
                  <a:srgbClr val="0070C0"/>
                </a:solidFill>
              </a:rPr>
              <a:t> - zavartság, emlékezetkiesés</a:t>
            </a:r>
            <a:br>
              <a:rPr lang="hu-HU" sz="2000" dirty="0" smtClean="0">
                <a:solidFill>
                  <a:srgbClr val="0070C0"/>
                </a:solidFill>
              </a:rPr>
            </a:br>
            <a:r>
              <a:rPr lang="hu-HU" sz="2000" dirty="0" smtClean="0">
                <a:solidFill>
                  <a:srgbClr val="0070C0"/>
                </a:solidFill>
              </a:rPr>
              <a:t> - nehéz nyelés</a:t>
            </a:r>
            <a:br>
              <a:rPr lang="hu-HU" sz="2000" dirty="0" smtClean="0">
                <a:solidFill>
                  <a:srgbClr val="0070C0"/>
                </a:solidFill>
              </a:rPr>
            </a:br>
            <a:r>
              <a:rPr lang="hu-HU" sz="2000" dirty="0" smtClean="0">
                <a:solidFill>
                  <a:srgbClr val="0070C0"/>
                </a:solidFill>
              </a:rPr>
              <a:t> - írási és olvasási nehézség</a:t>
            </a:r>
            <a:br>
              <a:rPr lang="hu-HU" sz="2000" dirty="0" smtClean="0">
                <a:solidFill>
                  <a:srgbClr val="0070C0"/>
                </a:solidFill>
              </a:rPr>
            </a:br>
            <a:r>
              <a:rPr lang="hu-HU" sz="2000" dirty="0" smtClean="0">
                <a:solidFill>
                  <a:srgbClr val="0070C0"/>
                </a:solidFill>
              </a:rPr>
              <a:t>- szédülés, a mozgás abnormális érzékelése</a:t>
            </a:r>
            <a:br>
              <a:rPr lang="hu-HU" sz="2000" dirty="0" smtClean="0">
                <a:solidFill>
                  <a:srgbClr val="0070C0"/>
                </a:solidFill>
              </a:rPr>
            </a:br>
            <a:r>
              <a:rPr lang="hu-HU" sz="2000" dirty="0" smtClean="0">
                <a:solidFill>
                  <a:srgbClr val="0070C0"/>
                </a:solidFill>
              </a:rPr>
              <a:t>- a hólyag és a belek feletti kontroll hiánya</a:t>
            </a:r>
            <a:br>
              <a:rPr lang="hu-HU" sz="2000" dirty="0" smtClean="0">
                <a:solidFill>
                  <a:srgbClr val="0070C0"/>
                </a:solidFill>
              </a:rPr>
            </a:br>
            <a:r>
              <a:rPr lang="hu-HU" sz="2000" dirty="0" smtClean="0">
                <a:solidFill>
                  <a:srgbClr val="0070C0"/>
                </a:solidFill>
              </a:rPr>
              <a:t>- egyensúlyvesztés, a koordináció hiánya</a:t>
            </a:r>
            <a:br>
              <a:rPr lang="hu-HU" sz="2000" dirty="0" smtClean="0">
                <a:solidFill>
                  <a:srgbClr val="0070C0"/>
                </a:solidFill>
              </a:rPr>
            </a:br>
            <a:r>
              <a:rPr lang="hu-HU" sz="2000" dirty="0" smtClean="0">
                <a:solidFill>
                  <a:srgbClr val="0070C0"/>
                </a:solidFill>
              </a:rPr>
              <a:t>- izomgyengeség az arcban, a karon, vagy a lábon (általában csak az egyik oldalon)</a:t>
            </a:r>
            <a:br>
              <a:rPr lang="hu-HU" sz="2000" dirty="0" smtClean="0">
                <a:solidFill>
                  <a:srgbClr val="0070C0"/>
                </a:solidFill>
              </a:rPr>
            </a:br>
            <a:r>
              <a:rPr lang="hu-HU" sz="2000" dirty="0" smtClean="0">
                <a:solidFill>
                  <a:srgbClr val="0070C0"/>
                </a:solidFill>
              </a:rPr>
              <a:t>- zsibbadás, vagy bizsergés a test egyik oldalán</a:t>
            </a:r>
            <a:br>
              <a:rPr lang="hu-HU" sz="2000" dirty="0" smtClean="0">
                <a:solidFill>
                  <a:srgbClr val="0070C0"/>
                </a:solidFill>
              </a:rPr>
            </a:br>
            <a:r>
              <a:rPr lang="hu-HU" sz="2000" dirty="0" smtClean="0">
                <a:solidFill>
                  <a:srgbClr val="0070C0"/>
                </a:solidFill>
              </a:rPr>
              <a:t>- személyiségbeli, hangulati és érzelmi változások</a:t>
            </a:r>
            <a:br>
              <a:rPr lang="hu-HU" sz="2000" dirty="0" smtClean="0">
                <a:solidFill>
                  <a:srgbClr val="0070C0"/>
                </a:solidFill>
              </a:rPr>
            </a:br>
            <a:r>
              <a:rPr lang="hu-HU" sz="2000" dirty="0" smtClean="0">
                <a:solidFill>
                  <a:srgbClr val="0070C0"/>
                </a:solidFill>
              </a:rPr>
              <a:t>- látászavar, kettős látás, vagy a látás elvesztése</a:t>
            </a:r>
            <a:br>
              <a:rPr lang="hu-HU" sz="2000" dirty="0" smtClean="0">
                <a:solidFill>
                  <a:srgbClr val="0070C0"/>
                </a:solidFill>
              </a:rPr>
            </a:br>
            <a:r>
              <a:rPr lang="hu-HU" sz="2000" dirty="0" smtClean="0">
                <a:solidFill>
                  <a:srgbClr val="0070C0"/>
                </a:solidFill>
              </a:rPr>
              <a:t>- érzékelési változások: fájdalom, nyomás, hőmérséklet érzékelésének megváltozása</a:t>
            </a:r>
            <a:br>
              <a:rPr lang="hu-HU" sz="2000" dirty="0" smtClean="0">
                <a:solidFill>
                  <a:srgbClr val="0070C0"/>
                </a:solidFill>
              </a:rPr>
            </a:br>
            <a:r>
              <a:rPr lang="hu-HU" sz="2000" dirty="0" smtClean="0">
                <a:solidFill>
                  <a:srgbClr val="0070C0"/>
                </a:solidFill>
              </a:rPr>
              <a:t>- beszédzavar, vagy mások beszédének nehezebb értelmezése.</a:t>
            </a:r>
            <a:br>
              <a:rPr lang="hu-HU" sz="2000" dirty="0" smtClean="0">
                <a:solidFill>
                  <a:srgbClr val="0070C0"/>
                </a:solidFill>
              </a:rPr>
            </a:br>
            <a:endParaRPr lang="hu-HU" sz="2000" b="1" dirty="0" smtClean="0">
              <a:solidFill>
                <a:srgbClr val="0070C0"/>
              </a:solidFill>
            </a:endParaRPr>
          </a:p>
          <a:p>
            <a:pPr algn="l"/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endParaRPr lang="hu-HU" sz="1600" dirty="0" smtClean="0">
              <a:solidFill>
                <a:srgbClr val="0070C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548680"/>
            <a:ext cx="6622504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STROKE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24873" y="1988840"/>
            <a:ext cx="8251583" cy="3440424"/>
          </a:xfrm>
        </p:spPr>
        <p:txBody>
          <a:bodyPr>
            <a:normAutofit/>
          </a:bodyPr>
          <a:lstStyle/>
          <a:p>
            <a:pPr algn="l"/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r>
              <a:rPr lang="hu-HU" sz="2000" b="1" dirty="0" smtClean="0">
                <a:solidFill>
                  <a:srgbClr val="FF0000"/>
                </a:solidFill>
              </a:rPr>
              <a:t>ISMERD FEL : </a:t>
            </a:r>
            <a:r>
              <a:rPr lang="hu-HU" sz="2000" b="1" dirty="0" smtClean="0">
                <a:solidFill>
                  <a:srgbClr val="0070C0"/>
                </a:solidFill>
              </a:rPr>
              <a:t>KÉRD MEG HOGY:   </a:t>
            </a:r>
          </a:p>
          <a:p>
            <a:pPr algn="l"/>
            <a:endParaRPr lang="hu-HU" sz="2000" b="1" dirty="0" smtClean="0">
              <a:solidFill>
                <a:srgbClr val="FF0000"/>
              </a:solidFill>
            </a:endParaRPr>
          </a:p>
          <a:p>
            <a:pPr algn="l"/>
            <a:endParaRPr lang="hu-HU" sz="2000" b="1" dirty="0" smtClean="0">
              <a:solidFill>
                <a:srgbClr val="FF0000"/>
              </a:solidFill>
            </a:endParaRPr>
          </a:p>
          <a:p>
            <a:pPr algn="l">
              <a:buFontTx/>
              <a:buChar char="-"/>
            </a:pPr>
            <a:endParaRPr lang="hu-HU" sz="2000" b="1" dirty="0" smtClean="0">
              <a:solidFill>
                <a:srgbClr val="FF0000"/>
              </a:solidFill>
            </a:endParaRPr>
          </a:p>
          <a:p>
            <a:pPr algn="l"/>
            <a:r>
              <a:rPr lang="hu-HU" sz="2000" dirty="0" smtClean="0">
                <a:solidFill>
                  <a:srgbClr val="0070C0"/>
                </a:solidFill>
              </a:rPr>
              <a:t> </a:t>
            </a:r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endParaRPr lang="hu-HU" sz="1600" dirty="0" smtClean="0">
              <a:solidFill>
                <a:srgbClr val="0070C0"/>
              </a:solidFill>
            </a:endParaRPr>
          </a:p>
          <a:p>
            <a:pPr algn="l"/>
            <a:endParaRPr lang="hu-HU" sz="1600" dirty="0" smtClean="0">
              <a:solidFill>
                <a:srgbClr val="0070C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071810"/>
            <a:ext cx="1857388" cy="186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3000372"/>
            <a:ext cx="3143272" cy="212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3143248"/>
            <a:ext cx="3000379" cy="183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ím 1"/>
          <p:cNvSpPr txBox="1">
            <a:spLocks/>
          </p:cNvSpPr>
          <p:nvPr/>
        </p:nvSpPr>
        <p:spPr>
          <a:xfrm>
            <a:off x="571472" y="5000636"/>
            <a:ext cx="8072494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5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Mosolyogjon            Beszéljen                    Emelje fel a karjait</a:t>
            </a:r>
            <a:endParaRPr kumimoji="0" lang="hu-HU" sz="2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VÉRZÉS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/>
          </a:bodyPr>
          <a:lstStyle/>
          <a:p>
            <a:pPr algn="l">
              <a:buFontTx/>
              <a:buChar char="-"/>
            </a:pPr>
            <a:r>
              <a:rPr lang="hu-HU" sz="2600" dirty="0" smtClean="0">
                <a:solidFill>
                  <a:srgbClr val="0070C0"/>
                </a:solidFill>
              </a:rPr>
              <a:t> </a:t>
            </a:r>
            <a:r>
              <a:rPr lang="hu-HU" sz="2000" dirty="0" smtClean="0">
                <a:solidFill>
                  <a:srgbClr val="0070C0"/>
                </a:solidFill>
              </a:rPr>
              <a:t>A vérzés súlyossága attól függ, hogy milyen erek sérültek</a:t>
            </a:r>
          </a:p>
          <a:p>
            <a:pPr algn="l"/>
            <a:r>
              <a:rPr lang="hu-HU" sz="2000" dirty="0" smtClean="0">
                <a:solidFill>
                  <a:srgbClr val="0070C0"/>
                </a:solidFill>
              </a:rPr>
              <a:t>    - Hajszálér: csekély, világos piros vér </a:t>
            </a:r>
          </a:p>
          <a:p>
            <a:pPr algn="l"/>
            <a:r>
              <a:rPr lang="hu-HU" sz="2000" dirty="0" smtClean="0">
                <a:solidFill>
                  <a:srgbClr val="0070C0"/>
                </a:solidFill>
              </a:rPr>
              <a:t>       ( fertőtlenítés, gézlap, sebtapasz )</a:t>
            </a:r>
          </a:p>
          <a:p>
            <a:pPr algn="l"/>
            <a:r>
              <a:rPr lang="hu-HU" sz="2000" dirty="0" smtClean="0">
                <a:solidFill>
                  <a:srgbClr val="0070C0"/>
                </a:solidFill>
              </a:rPr>
              <a:t>    - Vénás: nagy mennyiségű, sötétpiros</a:t>
            </a:r>
          </a:p>
          <a:p>
            <a:pPr algn="l"/>
            <a:r>
              <a:rPr lang="hu-HU" sz="2000" dirty="0" smtClean="0">
                <a:solidFill>
                  <a:srgbClr val="0070C0"/>
                </a:solidFill>
              </a:rPr>
              <a:t>        ( Beteg nyugalomba helyezése, sérült végtag</a:t>
            </a:r>
          </a:p>
          <a:p>
            <a:pPr algn="l"/>
            <a:r>
              <a:rPr lang="hu-HU" sz="2000" dirty="0" smtClean="0">
                <a:solidFill>
                  <a:srgbClr val="0070C0"/>
                </a:solidFill>
              </a:rPr>
              <a:t>          felpolcolása, nyomókötés )</a:t>
            </a:r>
          </a:p>
          <a:p>
            <a:pPr algn="l"/>
            <a:r>
              <a:rPr lang="hu-HU" sz="2000" dirty="0" smtClean="0">
                <a:solidFill>
                  <a:srgbClr val="0070C0"/>
                </a:solidFill>
              </a:rPr>
              <a:t>    - Artériás: lüktető, élénkpiros</a:t>
            </a:r>
          </a:p>
          <a:p>
            <a:pPr algn="l"/>
            <a:r>
              <a:rPr lang="hu-HU" sz="2000" dirty="0" smtClean="0">
                <a:solidFill>
                  <a:srgbClr val="0070C0"/>
                </a:solidFill>
              </a:rPr>
              <a:t>         ( Ujjnyomásos vérzéscsillapítás, sérült testrész szív fölé</a:t>
            </a:r>
          </a:p>
          <a:p>
            <a:pPr algn="l"/>
            <a:r>
              <a:rPr lang="hu-HU" sz="2000" dirty="0" smtClean="0">
                <a:solidFill>
                  <a:srgbClr val="0070C0"/>
                </a:solidFill>
              </a:rPr>
              <a:t>            polcolása, artériás nyomókötés, mentők )</a:t>
            </a:r>
          </a:p>
          <a:p>
            <a:pPr algn="l"/>
            <a:r>
              <a:rPr lang="hu-HU" sz="2000" dirty="0" smtClean="0">
                <a:solidFill>
                  <a:srgbClr val="0070C0"/>
                </a:solidFill>
              </a:rPr>
              <a:t>    - Kivérzéses sokk jelei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492896"/>
            <a:ext cx="2987824" cy="2137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ELSŐSEGÉLY ISMERETEK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hu-HU" sz="4500" b="1" dirty="0" smtClean="0">
                <a:solidFill>
                  <a:srgbClr val="FF0000"/>
                </a:solidFill>
              </a:rPr>
              <a:t>1997. évi CLIV törvény 5.§.e.</a:t>
            </a:r>
          </a:p>
          <a:p>
            <a:pPr algn="just"/>
            <a:r>
              <a:rPr lang="hu-HU" b="1" dirty="0" smtClean="0">
                <a:solidFill>
                  <a:srgbClr val="FF0000"/>
                </a:solidFill>
              </a:rPr>
              <a:t>„Mindenkinek kötelessége – a tőle elvárható módon – segítséget nyújtani, és a tudomása szerint arra illetékes egészségügyi szolgáltatót értesíteni, amennyiben sürgős szükség, vagy veszélyeztető állapot fennállását észleli, illetve arról tudomást szerez.</a:t>
            </a:r>
            <a:endParaRPr lang="hu-HU" b="1" dirty="0">
              <a:solidFill>
                <a:srgbClr val="FF000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VÉRZÉS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/>
          </a:bodyPr>
          <a:lstStyle/>
          <a:p>
            <a:pPr lvl="0" algn="l"/>
            <a:r>
              <a:rPr lang="hu-HU" sz="1800" b="1" dirty="0" smtClean="0">
                <a:solidFill>
                  <a:srgbClr val="0070C0"/>
                </a:solidFill>
              </a:rPr>
              <a:t>Hajszáleres vérzések-  Capilláris</a:t>
            </a:r>
            <a:r>
              <a:rPr lang="hu-HU" sz="1800" dirty="0" smtClean="0">
                <a:solidFill>
                  <a:srgbClr val="0070C0"/>
                </a:solidFill>
              </a:rPr>
              <a:t>: vérzés csekély, gyöngyöző, a vér színe kevert.</a:t>
            </a:r>
          </a:p>
          <a:p>
            <a:pPr algn="l"/>
            <a:r>
              <a:rPr lang="hu-HU" sz="1800" dirty="0" smtClean="0">
                <a:solidFill>
                  <a:srgbClr val="0070C0"/>
                </a:solidFill>
              </a:rPr>
              <a:t>Ellátása: a beteg nyugalomba helyezése, a sérült testrész megemelése seb környékének lemosása, fertőtlenítés, steril fedőkötés.</a:t>
            </a:r>
          </a:p>
          <a:p>
            <a:pPr algn="l"/>
            <a:endParaRPr lang="hu-HU" sz="2000" dirty="0" smtClean="0">
              <a:solidFill>
                <a:srgbClr val="0070C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356992"/>
            <a:ext cx="3918575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356992"/>
            <a:ext cx="3649588" cy="261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VÉRZÉS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/>
          </a:bodyPr>
          <a:lstStyle/>
          <a:p>
            <a:pPr lvl="0" algn="l"/>
            <a:r>
              <a:rPr lang="hu-HU" sz="2000" b="1" dirty="0" smtClean="0">
                <a:solidFill>
                  <a:srgbClr val="0070C0"/>
                </a:solidFill>
              </a:rPr>
              <a:t>Visszeres vérzés- Vénás:</a:t>
            </a:r>
            <a:endParaRPr lang="hu-HU" sz="2000" dirty="0" smtClean="0">
              <a:solidFill>
                <a:srgbClr val="0070C0"/>
              </a:solidFill>
            </a:endParaRPr>
          </a:p>
          <a:p>
            <a:pPr algn="l"/>
            <a:endParaRPr lang="hu-HU" sz="2000" dirty="0" smtClean="0">
              <a:solidFill>
                <a:srgbClr val="0070C0"/>
              </a:solidFill>
            </a:endParaRPr>
          </a:p>
          <a:p>
            <a:pPr algn="l"/>
            <a:r>
              <a:rPr lang="hu-HU" sz="1600" dirty="0" smtClean="0">
                <a:solidFill>
                  <a:srgbClr val="0070C0"/>
                </a:solidFill>
              </a:rPr>
              <a:t>A vénás  vérzésnél sötétvörös színű vér egyenletesen, patakszerűen</a:t>
            </a:r>
          </a:p>
          <a:p>
            <a:pPr algn="l"/>
            <a:r>
              <a:rPr lang="hu-HU" sz="1600" dirty="0" smtClean="0">
                <a:solidFill>
                  <a:srgbClr val="0070C0"/>
                </a:solidFill>
              </a:rPr>
              <a:t>távozik a sebből. </a:t>
            </a:r>
          </a:p>
          <a:p>
            <a:pPr algn="l"/>
            <a:r>
              <a:rPr lang="hu-HU" sz="1600" dirty="0" smtClean="0">
                <a:solidFill>
                  <a:srgbClr val="0070C0"/>
                </a:solidFill>
              </a:rPr>
              <a:t>Egy ilyen vérzés nagy vérveszteséggel is járhat. </a:t>
            </a:r>
          </a:p>
          <a:p>
            <a:pPr algn="l"/>
            <a:r>
              <a:rPr lang="hu-HU" sz="1600" dirty="0" smtClean="0">
                <a:solidFill>
                  <a:srgbClr val="0070C0"/>
                </a:solidFill>
              </a:rPr>
              <a:t>Itt nyomókötést kell alkalmazni. </a:t>
            </a:r>
          </a:p>
          <a:p>
            <a:pPr algn="l"/>
            <a:r>
              <a:rPr lang="hu-HU" sz="1600" dirty="0" smtClean="0">
                <a:solidFill>
                  <a:srgbClr val="0070C0"/>
                </a:solidFill>
              </a:rPr>
              <a:t>A sebre steril gézlapot teszünk. </a:t>
            </a:r>
          </a:p>
          <a:p>
            <a:pPr algn="l"/>
            <a:r>
              <a:rPr lang="hu-HU" sz="1600" dirty="0" smtClean="0">
                <a:solidFill>
                  <a:srgbClr val="0070C0"/>
                </a:solidFill>
              </a:rPr>
              <a:t>Erre keményre gyúrt  gézlapot vagy valami más kemény dolgot helyezünk és </a:t>
            </a:r>
          </a:p>
          <a:p>
            <a:pPr algn="l"/>
            <a:r>
              <a:rPr lang="hu-HU" sz="1600" dirty="0" smtClean="0">
                <a:solidFill>
                  <a:srgbClr val="0070C0"/>
                </a:solidFill>
              </a:rPr>
              <a:t>egy szoros pólyakötéssel rögzítjük. </a:t>
            </a:r>
          </a:p>
          <a:p>
            <a:pPr algn="l"/>
            <a:r>
              <a:rPr lang="hu-HU" sz="1600" dirty="0" smtClean="0">
                <a:solidFill>
                  <a:srgbClr val="0070C0"/>
                </a:solidFill>
              </a:rPr>
              <a:t>Fontos, hogy össze legyen nyomva a seb, mert az ér így könnyebben </a:t>
            </a:r>
          </a:p>
          <a:p>
            <a:pPr algn="l"/>
            <a:r>
              <a:rPr lang="hu-HU" sz="1600" dirty="0" smtClean="0">
                <a:solidFill>
                  <a:srgbClr val="0070C0"/>
                </a:solidFill>
              </a:rPr>
              <a:t>meggyógyul.</a:t>
            </a:r>
          </a:p>
          <a:p>
            <a:pPr algn="l"/>
            <a:endParaRPr lang="hu-HU" sz="2000" dirty="0" smtClean="0">
              <a:solidFill>
                <a:srgbClr val="0070C0"/>
              </a:solidFill>
            </a:endParaRPr>
          </a:p>
          <a:p>
            <a:pPr algn="l"/>
            <a:endParaRPr lang="hu-HU" sz="2000" dirty="0" smtClean="0">
              <a:solidFill>
                <a:srgbClr val="0070C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4392" y="3789040"/>
            <a:ext cx="1864279" cy="2705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VÉRZÉS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/>
          </a:bodyPr>
          <a:lstStyle/>
          <a:p>
            <a:pPr lvl="0" algn="l"/>
            <a:r>
              <a:rPr lang="hu-HU" sz="2000" b="1" dirty="0" smtClean="0">
                <a:solidFill>
                  <a:srgbClr val="0070C0"/>
                </a:solidFill>
              </a:rPr>
              <a:t>Ütőeres vérzés- Artériás:</a:t>
            </a:r>
            <a:endParaRPr lang="hu-HU" sz="2000" dirty="0" smtClean="0">
              <a:solidFill>
                <a:srgbClr val="0070C0"/>
              </a:solidFill>
            </a:endParaRPr>
          </a:p>
          <a:p>
            <a:pPr algn="l"/>
            <a:endParaRPr lang="hu-HU" sz="2000" dirty="0" smtClean="0">
              <a:solidFill>
                <a:srgbClr val="0070C0"/>
              </a:solidFill>
            </a:endParaRPr>
          </a:p>
          <a:p>
            <a:pPr algn="l"/>
            <a:r>
              <a:rPr lang="hu-HU" sz="1700" dirty="0" smtClean="0">
                <a:solidFill>
                  <a:srgbClr val="0070C0"/>
                </a:solidFill>
              </a:rPr>
              <a:t>Ütőeres vérzésnél a sebből élénkpiros vér spriccel.</a:t>
            </a:r>
          </a:p>
          <a:p>
            <a:pPr algn="l"/>
            <a:r>
              <a:rPr lang="hu-HU" sz="1700" dirty="0" smtClean="0">
                <a:solidFill>
                  <a:srgbClr val="0070C0"/>
                </a:solidFill>
              </a:rPr>
              <a:t> A seb ellátását azonnal meg kell kezdeni, mert itt nagy a veszélye annak, hogy a sebesült elvérzik.  Fontos, hogy miután steril gézt, vagy tiszta ruhát raktunk rá, a sebet ezen keresztül ujjaink segítségével erősen nyomjuk le. Ezután egy gézlapot helyezünk a sebre, amit bele is nyomunk. Erre úgy, mint a gyűjtőeres vérzésnél egy bontatlan pólyatekercset teszünk és szorosan ráerősítjük. Van, amikor nem tudunk elég erőt kifejteni a sebre. Ilyenkor a legközelebbi nyomásponton szorítjuk el az eret.</a:t>
            </a:r>
          </a:p>
          <a:p>
            <a:pPr algn="l"/>
            <a:endParaRPr lang="hu-HU" sz="1700" dirty="0" smtClean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725144"/>
            <a:ext cx="2398145" cy="1786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VÉRZÉS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 fontScale="85000" lnSpcReduction="10000"/>
          </a:bodyPr>
          <a:lstStyle/>
          <a:p>
            <a:pPr algn="l"/>
            <a:endParaRPr lang="hu-HU" sz="2000" dirty="0" smtClean="0">
              <a:solidFill>
                <a:srgbClr val="0070C0"/>
              </a:solidFill>
            </a:endParaRPr>
          </a:p>
          <a:p>
            <a:pPr algn="just"/>
            <a:r>
              <a:rPr lang="hu-HU" sz="1700" b="1" dirty="0" smtClean="0">
                <a:solidFill>
                  <a:srgbClr val="FF0000"/>
                </a:solidFill>
              </a:rPr>
              <a:t>A kivérzéses sokk tünetei </a:t>
            </a:r>
            <a:r>
              <a:rPr lang="hu-HU" sz="1700" dirty="0" smtClean="0">
                <a:solidFill>
                  <a:srgbClr val="0070C0"/>
                </a:solidFill>
              </a:rPr>
              <a:t>igen különbözőek lehetnek. Egyes személyeknél csupán gyengeség, némi zavartság figyelhető meg, míg másoknál lényegesen markánsabb tünetek jelentkeznek. Sokkos állapotra utalhat:</a:t>
            </a:r>
          </a:p>
          <a:p>
            <a:pPr algn="l"/>
            <a:r>
              <a:rPr lang="hu-HU" sz="1700" dirty="0" smtClean="0">
                <a:solidFill>
                  <a:srgbClr val="0070C0"/>
                </a:solidFill>
              </a:rPr>
              <a:t> </a:t>
            </a:r>
          </a:p>
          <a:p>
            <a:pPr algn="l"/>
            <a:r>
              <a:rPr lang="hu-HU" sz="1700" dirty="0" smtClean="0">
                <a:solidFill>
                  <a:srgbClr val="0070C0"/>
                </a:solidFill>
              </a:rPr>
              <a:t>- sápadtság,</a:t>
            </a:r>
          </a:p>
          <a:p>
            <a:pPr algn="l"/>
            <a:r>
              <a:rPr lang="hu-HU" sz="1700" dirty="0" smtClean="0">
                <a:solidFill>
                  <a:srgbClr val="0070C0"/>
                </a:solidFill>
              </a:rPr>
              <a:t>- gyengeség,</a:t>
            </a:r>
          </a:p>
          <a:p>
            <a:pPr algn="l"/>
            <a:r>
              <a:rPr lang="hu-HU" sz="1700" dirty="0" smtClean="0">
                <a:solidFill>
                  <a:srgbClr val="0070C0"/>
                </a:solidFill>
              </a:rPr>
              <a:t>- szédülés,</a:t>
            </a:r>
          </a:p>
          <a:p>
            <a:pPr algn="l"/>
            <a:r>
              <a:rPr lang="hu-HU" sz="1700" dirty="0" smtClean="0">
                <a:solidFill>
                  <a:srgbClr val="0070C0"/>
                </a:solidFill>
              </a:rPr>
              <a:t>- hideg, nyirkos, verejtékes bőr,</a:t>
            </a:r>
          </a:p>
          <a:p>
            <a:pPr algn="l"/>
            <a:r>
              <a:rPr lang="hu-HU" sz="1700" dirty="0" smtClean="0">
                <a:solidFill>
                  <a:srgbClr val="0070C0"/>
                </a:solidFill>
              </a:rPr>
              <a:t>- száraz ajkak, nyelv,</a:t>
            </a:r>
          </a:p>
          <a:p>
            <a:pPr algn="l"/>
            <a:r>
              <a:rPr lang="hu-HU" sz="1700" dirty="0" smtClean="0">
                <a:solidFill>
                  <a:srgbClr val="0070C0"/>
                </a:solidFill>
              </a:rPr>
              <a:t>- szomjúság,</a:t>
            </a:r>
          </a:p>
          <a:p>
            <a:pPr algn="l"/>
            <a:r>
              <a:rPr lang="hu-HU" sz="1700" dirty="0" smtClean="0">
                <a:solidFill>
                  <a:srgbClr val="0070C0"/>
                </a:solidFill>
              </a:rPr>
              <a:t>- szédülés,</a:t>
            </a:r>
          </a:p>
          <a:p>
            <a:pPr algn="l"/>
            <a:r>
              <a:rPr lang="hu-HU" sz="1700" dirty="0" smtClean="0">
                <a:solidFill>
                  <a:srgbClr val="0070C0"/>
                </a:solidFill>
              </a:rPr>
              <a:t>- szapora és gyenge pulzus (eleinte),</a:t>
            </a:r>
          </a:p>
          <a:p>
            <a:pPr algn="l"/>
            <a:r>
              <a:rPr lang="hu-HU" sz="1700" dirty="0" smtClean="0">
                <a:solidFill>
                  <a:srgbClr val="0070C0"/>
                </a:solidFill>
              </a:rPr>
              <a:t>  szívtől távolabb, pl. csuklón alig vagy nem tapintható pulzus.</a:t>
            </a:r>
          </a:p>
          <a:p>
            <a:pPr algn="l"/>
            <a:endParaRPr lang="hu-HU" sz="1700" dirty="0" smtClean="0">
              <a:solidFill>
                <a:srgbClr val="0070C0"/>
              </a:solidFill>
            </a:endParaRPr>
          </a:p>
          <a:p>
            <a:pPr algn="l"/>
            <a:r>
              <a:rPr lang="hu-HU" sz="1700" dirty="0" smtClean="0">
                <a:solidFill>
                  <a:srgbClr val="0070C0"/>
                </a:solidFill>
              </a:rPr>
              <a:t/>
            </a:r>
            <a:br>
              <a:rPr lang="hu-HU" sz="1700" dirty="0" smtClean="0">
                <a:solidFill>
                  <a:srgbClr val="0070C0"/>
                </a:solidFill>
              </a:rPr>
            </a:br>
            <a:r>
              <a:rPr lang="hu-HU" sz="1700" dirty="0" smtClean="0">
                <a:solidFill>
                  <a:srgbClr val="0070C0"/>
                </a:solidFill>
              </a:rPr>
              <a:t/>
            </a:r>
            <a:br>
              <a:rPr lang="hu-HU" sz="1700" dirty="0" smtClean="0">
                <a:solidFill>
                  <a:srgbClr val="0070C0"/>
                </a:solidFill>
              </a:rPr>
            </a:br>
            <a:endParaRPr lang="hu-HU" sz="1700" dirty="0" smtClean="0">
              <a:solidFill>
                <a:srgbClr val="0070C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3970" name="Picture 2" descr="http://www.elsosegely.hu/media/kepek/cikk/1042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2780928"/>
            <a:ext cx="3233936" cy="1730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SEBEK FAJTÁI</a:t>
            </a:r>
            <a:br>
              <a:rPr lang="hu-HU" dirty="0" smtClean="0">
                <a:solidFill>
                  <a:srgbClr val="FF0000"/>
                </a:solidFill>
              </a:rPr>
            </a:b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/>
          </a:bodyPr>
          <a:lstStyle/>
          <a:p>
            <a:pPr algn="l"/>
            <a:endParaRPr lang="hu-HU" sz="2600" dirty="0" smtClean="0">
              <a:solidFill>
                <a:srgbClr val="0070C0"/>
              </a:solidFill>
            </a:endParaRPr>
          </a:p>
          <a:p>
            <a:pPr algn="l">
              <a:buFontTx/>
              <a:buChar char="-"/>
            </a:pPr>
            <a:r>
              <a:rPr lang="hu-HU" sz="2600" dirty="0" smtClean="0">
                <a:solidFill>
                  <a:srgbClr val="0070C0"/>
                </a:solidFill>
              </a:rPr>
              <a:t> HORZSOLÁSOS</a:t>
            </a:r>
          </a:p>
          <a:p>
            <a:pPr algn="l">
              <a:buFontTx/>
              <a:buChar char="-"/>
            </a:pPr>
            <a:r>
              <a:rPr lang="hu-HU" sz="2600" dirty="0" smtClean="0">
                <a:solidFill>
                  <a:srgbClr val="0070C0"/>
                </a:solidFill>
              </a:rPr>
              <a:t> VÁGOTT</a:t>
            </a:r>
          </a:p>
          <a:p>
            <a:pPr algn="l">
              <a:buFontTx/>
              <a:buChar char="-"/>
            </a:pPr>
            <a:r>
              <a:rPr lang="hu-HU" sz="2600" dirty="0" smtClean="0">
                <a:solidFill>
                  <a:srgbClr val="0070C0"/>
                </a:solidFill>
              </a:rPr>
              <a:t> ZÚZOTT</a:t>
            </a:r>
          </a:p>
          <a:p>
            <a:pPr algn="l">
              <a:buFontTx/>
              <a:buChar char="-"/>
            </a:pPr>
            <a:r>
              <a:rPr lang="hu-HU" sz="2600" dirty="0" smtClean="0">
                <a:solidFill>
                  <a:srgbClr val="0070C0"/>
                </a:solidFill>
              </a:rPr>
              <a:t> SZÚRT</a:t>
            </a:r>
          </a:p>
          <a:p>
            <a:pPr algn="l">
              <a:buFontTx/>
              <a:buChar char="-"/>
            </a:pPr>
            <a:r>
              <a:rPr lang="hu-HU" sz="2600" dirty="0" smtClean="0">
                <a:solidFill>
                  <a:srgbClr val="0070C0"/>
                </a:solidFill>
              </a:rPr>
              <a:t> SZAKÍTOTT</a:t>
            </a:r>
          </a:p>
          <a:p>
            <a:pPr algn="l">
              <a:buFontTx/>
              <a:buChar char="-"/>
            </a:pPr>
            <a:r>
              <a:rPr lang="hu-HU" sz="2600" dirty="0" smtClean="0">
                <a:solidFill>
                  <a:srgbClr val="0070C0"/>
                </a:solidFill>
              </a:rPr>
              <a:t> HARAPOTT</a:t>
            </a:r>
          </a:p>
          <a:p>
            <a:pPr algn="l"/>
            <a:r>
              <a:rPr lang="hu-HU" sz="2600" dirty="0" smtClean="0">
                <a:solidFill>
                  <a:srgbClr val="0070C0"/>
                </a:solidFill>
              </a:rPr>
              <a:t>- LŐTT</a:t>
            </a:r>
          </a:p>
          <a:p>
            <a:pPr algn="l">
              <a:buFontTx/>
              <a:buChar char="-"/>
            </a:pPr>
            <a:endParaRPr lang="hu-HU" sz="2600" dirty="0" smtClean="0">
              <a:solidFill>
                <a:srgbClr val="0070C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SEBEK FAJTÁI</a:t>
            </a:r>
            <a:br>
              <a:rPr lang="hu-HU" dirty="0" smtClean="0">
                <a:solidFill>
                  <a:srgbClr val="FF0000"/>
                </a:solidFill>
              </a:rPr>
            </a:b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/>
          </a:bodyPr>
          <a:lstStyle/>
          <a:p>
            <a:pPr algn="l"/>
            <a:endParaRPr lang="hu-HU" sz="2600" dirty="0" smtClean="0">
              <a:solidFill>
                <a:srgbClr val="0070C0"/>
              </a:solidFill>
            </a:endParaRPr>
          </a:p>
          <a:p>
            <a:pPr algn="l"/>
            <a:r>
              <a:rPr lang="hu-HU" sz="2600" dirty="0" smtClean="0">
                <a:solidFill>
                  <a:srgbClr val="FF0000"/>
                </a:solidFill>
              </a:rPr>
              <a:t>HORZSOLÁS: </a:t>
            </a:r>
          </a:p>
          <a:p>
            <a:pPr algn="l"/>
            <a:r>
              <a:rPr lang="hu-HU" sz="2800" dirty="0" smtClean="0">
                <a:solidFill>
                  <a:srgbClr val="0070C0"/>
                </a:solidFill>
              </a:rPr>
              <a:t>testfelszínre párhuzamosan ható gyenge erőbehatásra jön létre, vérzés csekély, fájdalom nagy, fertőzésveszély jelentős</a:t>
            </a:r>
            <a:r>
              <a:rPr lang="hu-HU" sz="2800" dirty="0" smtClean="0"/>
              <a:t>.</a:t>
            </a:r>
          </a:p>
          <a:p>
            <a:pPr algn="l"/>
            <a:endParaRPr lang="hu-HU" sz="2600" dirty="0" smtClean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4143380"/>
            <a:ext cx="3692522" cy="242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SEBEK FAJTÁI</a:t>
            </a:r>
            <a:br>
              <a:rPr lang="hu-HU" dirty="0" smtClean="0">
                <a:solidFill>
                  <a:srgbClr val="FF0000"/>
                </a:solidFill>
              </a:rPr>
            </a:b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/>
          </a:bodyPr>
          <a:lstStyle/>
          <a:p>
            <a:pPr algn="l"/>
            <a:endParaRPr lang="hu-HU" sz="2600" dirty="0" smtClean="0">
              <a:solidFill>
                <a:srgbClr val="0070C0"/>
              </a:solidFill>
            </a:endParaRPr>
          </a:p>
          <a:p>
            <a:pPr algn="l"/>
            <a:r>
              <a:rPr lang="hu-HU" sz="2600" dirty="0" smtClean="0">
                <a:solidFill>
                  <a:srgbClr val="FF0000"/>
                </a:solidFill>
              </a:rPr>
              <a:t>METTSZETT – VÁGOTT :</a:t>
            </a:r>
          </a:p>
          <a:p>
            <a:pPr algn="l"/>
            <a:r>
              <a:rPr lang="hu-HU" sz="2800" dirty="0" smtClean="0">
                <a:solidFill>
                  <a:srgbClr val="0070C0"/>
                </a:solidFill>
              </a:rPr>
              <a:t>éles</a:t>
            </a:r>
            <a:r>
              <a:rPr lang="hu-HU" sz="2800" b="1" dirty="0" smtClean="0">
                <a:solidFill>
                  <a:srgbClr val="0070C0"/>
                </a:solidFill>
              </a:rPr>
              <a:t> </a:t>
            </a:r>
            <a:r>
              <a:rPr lang="hu-HU" sz="2800" dirty="0" smtClean="0">
                <a:solidFill>
                  <a:srgbClr val="0070C0"/>
                </a:solidFill>
              </a:rPr>
              <a:t>tárgy okozta , vérzés jelentős, fájdalom csekély, fertőzés ritkán lép fel..</a:t>
            </a:r>
          </a:p>
          <a:p>
            <a:pPr algn="l"/>
            <a:r>
              <a:rPr lang="hu-HU" sz="2600" dirty="0" smtClean="0">
                <a:solidFill>
                  <a:srgbClr val="FF0000"/>
                </a:solidFill>
              </a:rPr>
              <a:t> </a:t>
            </a:r>
          </a:p>
          <a:p>
            <a:pPr algn="l"/>
            <a:endParaRPr lang="hu-HU" sz="2600" dirty="0" smtClean="0">
              <a:solidFill>
                <a:srgbClr val="0070C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643314"/>
            <a:ext cx="3317884" cy="248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SEBEK FAJTÁI</a:t>
            </a:r>
            <a:br>
              <a:rPr lang="hu-HU" dirty="0" smtClean="0">
                <a:solidFill>
                  <a:srgbClr val="FF0000"/>
                </a:solidFill>
              </a:rPr>
            </a:b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/>
          </a:bodyPr>
          <a:lstStyle/>
          <a:p>
            <a:pPr algn="l"/>
            <a:endParaRPr lang="hu-HU" sz="2600" dirty="0" smtClean="0">
              <a:solidFill>
                <a:srgbClr val="0070C0"/>
              </a:solidFill>
            </a:endParaRPr>
          </a:p>
          <a:p>
            <a:pPr algn="l"/>
            <a:r>
              <a:rPr lang="hu-HU" sz="2600" dirty="0" smtClean="0">
                <a:solidFill>
                  <a:srgbClr val="FF0000"/>
                </a:solidFill>
              </a:rPr>
              <a:t>ZÚZOTT :</a:t>
            </a:r>
          </a:p>
          <a:p>
            <a:pPr algn="l"/>
            <a:r>
              <a:rPr lang="hu-HU" sz="2800" dirty="0" smtClean="0">
                <a:solidFill>
                  <a:srgbClr val="0070C0"/>
                </a:solidFill>
              </a:rPr>
              <a:t>tompa tárgy okozta,nyomás, ütközés kapcsán, vérzés kisfokú, nagy fájdalom, jelentős fertőzésveszély</a:t>
            </a:r>
            <a:endParaRPr lang="hu-HU" sz="2600" dirty="0" smtClean="0">
              <a:solidFill>
                <a:srgbClr val="0070C0"/>
              </a:solidFill>
            </a:endParaRPr>
          </a:p>
          <a:p>
            <a:pPr algn="l"/>
            <a:endParaRPr lang="hu-HU" sz="2600" dirty="0" smtClean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1250" y="3934318"/>
            <a:ext cx="3586164" cy="268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SEBEK FAJTÁI</a:t>
            </a:r>
            <a:br>
              <a:rPr lang="hu-HU" dirty="0" smtClean="0">
                <a:solidFill>
                  <a:srgbClr val="FF0000"/>
                </a:solidFill>
              </a:rPr>
            </a:b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/>
          </a:bodyPr>
          <a:lstStyle/>
          <a:p>
            <a:pPr algn="l"/>
            <a:r>
              <a:rPr lang="hu-HU" sz="2600" dirty="0" smtClean="0">
                <a:solidFill>
                  <a:srgbClr val="FF0000"/>
                </a:solidFill>
              </a:rPr>
              <a:t>SZÚRT :</a:t>
            </a:r>
          </a:p>
          <a:p>
            <a:pPr algn="l"/>
            <a:r>
              <a:rPr lang="hu-HU" sz="2800" dirty="0" smtClean="0">
                <a:solidFill>
                  <a:srgbClr val="0070C0"/>
                </a:solidFill>
              </a:rPr>
              <a:t>Hegyes eszköz okozza, mélyreható lehet a seb, vérzés csekély változó fájdalom, fertőzésveszély nagy Tetanusz</a:t>
            </a:r>
          </a:p>
          <a:p>
            <a:pPr algn="l"/>
            <a:endParaRPr lang="hu-HU" sz="2600" dirty="0" smtClean="0">
              <a:solidFill>
                <a:srgbClr val="0070C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0" name="Picture 2" descr="http://users.atw.hu/apolokepzes/gyakorlo/klinikumi-ism/klin-ism/seb&amp;trauma/seb&amp;trauma-01/seb&amp;trauma-01a-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501008"/>
            <a:ext cx="4032448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SEBEK FAJTÁI</a:t>
            </a:r>
            <a:br>
              <a:rPr lang="hu-HU" dirty="0" smtClean="0">
                <a:solidFill>
                  <a:srgbClr val="FF0000"/>
                </a:solidFill>
              </a:rPr>
            </a:b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/>
          </a:bodyPr>
          <a:lstStyle/>
          <a:p>
            <a:pPr algn="l"/>
            <a:endParaRPr lang="hu-HU" sz="2600" dirty="0" smtClean="0">
              <a:solidFill>
                <a:srgbClr val="0070C0"/>
              </a:solidFill>
            </a:endParaRPr>
          </a:p>
          <a:p>
            <a:pPr algn="l"/>
            <a:r>
              <a:rPr lang="hu-HU" sz="2600" dirty="0" smtClean="0">
                <a:solidFill>
                  <a:srgbClr val="FF0000"/>
                </a:solidFill>
              </a:rPr>
              <a:t>SZAKÍTOTT :</a:t>
            </a:r>
          </a:p>
          <a:p>
            <a:pPr algn="l"/>
            <a:r>
              <a:rPr lang="hu-HU" sz="2800" dirty="0" smtClean="0">
                <a:solidFill>
                  <a:srgbClr val="0070C0"/>
                </a:solidFill>
              </a:rPr>
              <a:t>A bőrt és a szöveteket az alapjáról szakítja le, csekély fájdalom, jelentős fertőzésveszély</a:t>
            </a:r>
          </a:p>
          <a:p>
            <a:pPr algn="l"/>
            <a:r>
              <a:rPr lang="hu-HU" sz="2600" dirty="0" smtClean="0">
                <a:solidFill>
                  <a:srgbClr val="0070C0"/>
                </a:solidFill>
              </a:rPr>
              <a:t> 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108" y="3786190"/>
            <a:ext cx="3643708" cy="2519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ELSŐSEGÉLYNYÚJTÁS FŐ ELEMEI</a:t>
            </a:r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212976"/>
            <a:ext cx="4238228" cy="334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SEBEK FAJTÁI</a:t>
            </a:r>
            <a:br>
              <a:rPr lang="hu-HU" dirty="0" smtClean="0">
                <a:solidFill>
                  <a:srgbClr val="FF0000"/>
                </a:solidFill>
              </a:rPr>
            </a:b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/>
          </a:bodyPr>
          <a:lstStyle/>
          <a:p>
            <a:pPr algn="l"/>
            <a:endParaRPr lang="hu-HU" sz="2600" dirty="0" smtClean="0">
              <a:solidFill>
                <a:srgbClr val="0070C0"/>
              </a:solidFill>
            </a:endParaRPr>
          </a:p>
          <a:p>
            <a:pPr algn="l"/>
            <a:r>
              <a:rPr lang="hu-HU" sz="2600" dirty="0" smtClean="0">
                <a:solidFill>
                  <a:srgbClr val="FF0000"/>
                </a:solidFill>
              </a:rPr>
              <a:t>HARAPOTT :</a:t>
            </a:r>
          </a:p>
          <a:p>
            <a:pPr algn="l"/>
            <a:r>
              <a:rPr lang="hu-HU" sz="2800" dirty="0" smtClean="0">
                <a:solidFill>
                  <a:srgbClr val="0070C0"/>
                </a:solidFill>
              </a:rPr>
              <a:t>Állati ritkán emberi, vérzés csekély nagy fájdalom, fertőzésveszély jelentős </a:t>
            </a:r>
          </a:p>
          <a:p>
            <a:pPr algn="l"/>
            <a:r>
              <a:rPr lang="hu-HU" sz="2600" dirty="0" smtClean="0">
                <a:solidFill>
                  <a:srgbClr val="0070C0"/>
                </a:solidFill>
              </a:rPr>
              <a:t> 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4" name="Picture 2" descr="Human rabies cases in SA flagged by NIC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683568" y="4149080"/>
            <a:ext cx="2741560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SEBEK FAJTÁI</a:t>
            </a:r>
            <a:br>
              <a:rPr lang="hu-HU" dirty="0" smtClean="0">
                <a:solidFill>
                  <a:srgbClr val="FF0000"/>
                </a:solidFill>
              </a:rPr>
            </a:b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/>
          </a:bodyPr>
          <a:lstStyle/>
          <a:p>
            <a:pPr algn="l"/>
            <a:r>
              <a:rPr lang="hu-HU" sz="2600" dirty="0" smtClean="0">
                <a:solidFill>
                  <a:srgbClr val="0070C0"/>
                </a:solidFill>
              </a:rPr>
              <a:t>Kutyatámadás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2578" name="Picture 2" descr="5. ábra: A páciens klinikánkra érkezésekor. Az alsó ajak a középvonaltól majdnem a szájzugig hiányzik 6. ábra: Műtét közben látható a kimetszés vonala, valamint a szövetek mobilizálásának iránya. 7. ábra: A segédmetszések, valamint a megfelelő területek kimetszése utáni állapot.  8. ábra: A sebet gumidrain felett per primam zártuk. 9. ábra: Varratszedés után, az esztétikai eredmény kielégítő.  10. ábra: Egy évvel a műtétet követően az alsó ajak teltsége a rekonstruált területen kisebb, de az eredménnyel a páciens elégedett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192624"/>
            <a:ext cx="4644876" cy="5135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SEBEK FAJTÁI</a:t>
            </a:r>
            <a:br>
              <a:rPr lang="hu-HU" dirty="0" smtClean="0">
                <a:solidFill>
                  <a:srgbClr val="FF0000"/>
                </a:solidFill>
              </a:rPr>
            </a:b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/>
          </a:bodyPr>
          <a:lstStyle/>
          <a:p>
            <a:pPr algn="l"/>
            <a:r>
              <a:rPr lang="hu-HU" sz="2800" dirty="0" smtClean="0">
                <a:solidFill>
                  <a:srgbClr val="FF0000"/>
                </a:solidFill>
              </a:rPr>
              <a:t>LŐTT :</a:t>
            </a:r>
          </a:p>
          <a:p>
            <a:pPr algn="l"/>
            <a:r>
              <a:rPr lang="hu-HU" sz="2600" dirty="0" smtClean="0">
                <a:solidFill>
                  <a:srgbClr val="0070C0"/>
                </a:solidFill>
              </a:rPr>
              <a:t> </a:t>
            </a:r>
            <a:r>
              <a:rPr lang="hu-HU" sz="2800" dirty="0" smtClean="0">
                <a:solidFill>
                  <a:srgbClr val="0070C0"/>
                </a:solidFill>
              </a:rPr>
              <a:t>Lövedék, repeszdarab, vérzés kívülről nem állapítható meg, jelentős fájdalom. Fertőzésveszély nagy.</a:t>
            </a:r>
            <a:endParaRPr lang="hu-HU" sz="2600" dirty="0" smtClean="0">
              <a:solidFill>
                <a:srgbClr val="0070C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6" name="Picture 2" descr="TrueCLOT - WPTT készlet lőtt seb a csontig masszív vérzés elállításának  szimulációja - Bexamed.h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573016"/>
            <a:ext cx="2773699" cy="27381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HŐSÉG</a:t>
            </a:r>
            <a:br>
              <a:rPr lang="hu-HU" dirty="0" smtClean="0">
                <a:solidFill>
                  <a:srgbClr val="FF0000"/>
                </a:solidFill>
              </a:rPr>
            </a:b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hu-HU" sz="2800" b="1" dirty="0" err="1" smtClean="0">
                <a:solidFill>
                  <a:srgbClr val="FF0000"/>
                </a:solidFill>
              </a:rPr>
              <a:t>Hőpangás</a:t>
            </a:r>
            <a:r>
              <a:rPr lang="hu-HU" sz="2800" dirty="0" smtClean="0">
                <a:solidFill>
                  <a:srgbClr val="FF0000"/>
                </a:solidFill>
              </a:rPr>
              <a:t> - </a:t>
            </a:r>
            <a:r>
              <a:rPr lang="hu-HU" sz="2800" b="1" dirty="0" smtClean="0">
                <a:solidFill>
                  <a:srgbClr val="FF0000"/>
                </a:solidFill>
              </a:rPr>
              <a:t>Hőguta</a:t>
            </a:r>
          </a:p>
          <a:p>
            <a:endParaRPr lang="hu-HU" sz="2800" dirty="0" smtClean="0">
              <a:solidFill>
                <a:srgbClr val="FF0000"/>
              </a:solidFill>
            </a:endParaRPr>
          </a:p>
          <a:p>
            <a:pPr algn="l"/>
            <a:r>
              <a:rPr lang="hu-HU" sz="2800" dirty="0" smtClean="0">
                <a:solidFill>
                  <a:srgbClr val="0070C0"/>
                </a:solidFill>
              </a:rPr>
              <a:t>Magas külső hőmérséklet és nagy magas páratartalom, valamint a párolgást akadályozó ruházat miatt a test nem tud hőt leadni..</a:t>
            </a:r>
          </a:p>
          <a:p>
            <a:pPr algn="l"/>
            <a:r>
              <a:rPr lang="hu-HU" sz="2800" dirty="0" smtClean="0">
                <a:solidFill>
                  <a:srgbClr val="0070C0"/>
                </a:solidFill>
              </a:rPr>
              <a:t>Gyakori az ájulás, amibe nagy szerepet játsziak túlzott verejtékezés miatti só és folyadékvesztés. </a:t>
            </a:r>
          </a:p>
          <a:p>
            <a:pPr algn="l"/>
            <a:r>
              <a:rPr lang="hu-HU" sz="2800" dirty="0" smtClean="0">
                <a:solidFill>
                  <a:srgbClr val="0070C0"/>
                </a:solidFill>
              </a:rPr>
              <a:t>A beteget hűvös helyre visszük, ruházatot levetetjük, bő folyadékpótlás, hideg tea, ásványvíz- orvosi vizsgálat</a:t>
            </a:r>
          </a:p>
          <a:p>
            <a:endParaRPr lang="hu-HU" sz="2800" dirty="0" smtClean="0">
              <a:solidFill>
                <a:srgbClr val="FF0000"/>
              </a:solidFill>
            </a:endParaRPr>
          </a:p>
          <a:p>
            <a:pPr lvl="0" algn="l"/>
            <a:r>
              <a:rPr lang="hu-HU" sz="2800" dirty="0" smtClean="0">
                <a:solidFill>
                  <a:srgbClr val="0070C0"/>
                </a:solidFill>
              </a:rPr>
              <a:t> </a:t>
            </a:r>
            <a:endParaRPr lang="hu-HU" sz="2800" dirty="0" smtClean="0">
              <a:solidFill>
                <a:srgbClr val="FF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HŐSÉG</a:t>
            </a:r>
            <a:br>
              <a:rPr lang="hu-HU" dirty="0" smtClean="0">
                <a:solidFill>
                  <a:srgbClr val="FF0000"/>
                </a:solidFill>
              </a:rPr>
            </a:b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hu-HU" sz="2800" b="1" dirty="0" smtClean="0">
                <a:solidFill>
                  <a:srgbClr val="FF0000"/>
                </a:solidFill>
              </a:rPr>
              <a:t>Napszúrás: </a:t>
            </a:r>
          </a:p>
          <a:p>
            <a:endParaRPr lang="hu-HU" sz="2800" b="1" dirty="0" smtClean="0"/>
          </a:p>
          <a:p>
            <a:pPr algn="l"/>
            <a:r>
              <a:rPr lang="hu-HU" sz="2800" dirty="0" smtClean="0">
                <a:solidFill>
                  <a:srgbClr val="0070C0"/>
                </a:solidFill>
              </a:rPr>
              <a:t>Főként a fejet érő erős sugárzás által okozott steril agyhártya izgalom, ill. gyulladás. Néhány óra után erős fejfájás, szédülés, hányinger, fénykerülés jellemzi. A beteget sötét helyre visszük, félig ülő helyzet, homlokára vizes borogatás, </a:t>
            </a:r>
            <a:r>
              <a:rPr lang="hu-HU" sz="2800" dirty="0" err="1" smtClean="0">
                <a:solidFill>
                  <a:srgbClr val="0070C0"/>
                </a:solidFill>
              </a:rPr>
              <a:t>Algopyrin</a:t>
            </a:r>
            <a:r>
              <a:rPr lang="hu-HU" sz="2800" dirty="0" smtClean="0">
                <a:solidFill>
                  <a:srgbClr val="0070C0"/>
                </a:solidFill>
              </a:rPr>
              <a:t> tabletta-fejfájásra, orvosi vizsgálat.</a:t>
            </a:r>
          </a:p>
          <a:p>
            <a:endParaRPr lang="hu-HU" sz="2800" dirty="0" smtClean="0">
              <a:solidFill>
                <a:srgbClr val="FF0000"/>
              </a:solidFill>
            </a:endParaRPr>
          </a:p>
          <a:p>
            <a:pPr algn="l"/>
            <a:endParaRPr lang="hu-HU" sz="2800" dirty="0" smtClean="0">
              <a:solidFill>
                <a:srgbClr val="0070C0"/>
              </a:solidFill>
            </a:endParaRPr>
          </a:p>
          <a:p>
            <a:endParaRPr lang="hu-HU" sz="2800" dirty="0" smtClean="0">
              <a:solidFill>
                <a:srgbClr val="FF0000"/>
              </a:solidFill>
            </a:endParaRPr>
          </a:p>
          <a:p>
            <a:pPr lvl="0" algn="l"/>
            <a:r>
              <a:rPr lang="hu-HU" sz="2800" dirty="0" smtClean="0">
                <a:solidFill>
                  <a:srgbClr val="0070C0"/>
                </a:solidFill>
              </a:rPr>
              <a:t> </a:t>
            </a:r>
            <a:endParaRPr lang="hu-HU" sz="2800" dirty="0" smtClean="0">
              <a:solidFill>
                <a:srgbClr val="FF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TŐRÉS – FICAM - RÁNDULÁS</a:t>
            </a:r>
            <a:br>
              <a:rPr lang="hu-HU" dirty="0" smtClean="0">
                <a:solidFill>
                  <a:srgbClr val="FF0000"/>
                </a:solidFill>
              </a:rPr>
            </a:b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 fontScale="55000" lnSpcReduction="20000"/>
          </a:bodyPr>
          <a:lstStyle/>
          <a:p>
            <a:pPr lvl="0" algn="l"/>
            <a:r>
              <a:rPr lang="hu-HU" sz="4600" b="1" dirty="0" smtClean="0">
                <a:solidFill>
                  <a:srgbClr val="FF0000"/>
                </a:solidFill>
              </a:rPr>
              <a:t>Rándulás: </a:t>
            </a:r>
          </a:p>
          <a:p>
            <a:pPr lvl="0" algn="l"/>
            <a:endParaRPr lang="hu-HU" sz="2500" b="1" dirty="0" smtClean="0"/>
          </a:p>
          <a:p>
            <a:pPr lvl="0" algn="l"/>
            <a:r>
              <a:rPr lang="hu-HU" sz="3400" dirty="0" smtClean="0">
                <a:solidFill>
                  <a:srgbClr val="0070C0"/>
                </a:solidFill>
              </a:rPr>
              <a:t>Külső erő behatására az </a:t>
            </a:r>
            <a:r>
              <a:rPr lang="hu-HU" sz="3400" dirty="0" err="1" smtClean="0">
                <a:solidFill>
                  <a:srgbClr val="0070C0"/>
                </a:solidFill>
              </a:rPr>
              <a:t>izületet</a:t>
            </a:r>
            <a:r>
              <a:rPr lang="hu-HU" sz="3400" dirty="0" smtClean="0">
                <a:solidFill>
                  <a:srgbClr val="0070C0"/>
                </a:solidFill>
              </a:rPr>
              <a:t> alkotó csontvégek eltávolodnak egymástól. </a:t>
            </a:r>
          </a:p>
          <a:p>
            <a:pPr lvl="0" algn="l"/>
            <a:endParaRPr lang="hu-HU" sz="2500" dirty="0" smtClean="0">
              <a:solidFill>
                <a:srgbClr val="0070C0"/>
              </a:solidFill>
            </a:endParaRPr>
          </a:p>
          <a:p>
            <a:pPr lvl="0" algn="l"/>
            <a:r>
              <a:rPr lang="hu-HU" sz="3400" dirty="0" smtClean="0">
                <a:solidFill>
                  <a:srgbClr val="0070C0"/>
                </a:solidFill>
              </a:rPr>
              <a:t>Tünetei: fájdalom, duzzanat, mozgáskorlátozottság. </a:t>
            </a:r>
          </a:p>
          <a:p>
            <a:pPr lvl="0" algn="l"/>
            <a:endParaRPr lang="hu-HU" sz="2500" dirty="0" smtClean="0">
              <a:solidFill>
                <a:srgbClr val="0070C0"/>
              </a:solidFill>
            </a:endParaRPr>
          </a:p>
          <a:p>
            <a:pPr lvl="0" algn="l"/>
            <a:r>
              <a:rPr lang="hu-HU" sz="3400" dirty="0" smtClean="0">
                <a:solidFill>
                  <a:srgbClr val="0070C0"/>
                </a:solidFill>
              </a:rPr>
              <a:t>Ellátás: a sérült végtag felpolcolása, rögzítése, állott vizes borogatás, szakorvos</a:t>
            </a:r>
          </a:p>
          <a:p>
            <a:pPr algn="l"/>
            <a:r>
              <a:rPr lang="hu-HU" sz="2800" b="1" dirty="0" smtClean="0">
                <a:solidFill>
                  <a:srgbClr val="FF0000"/>
                </a:solidFill>
              </a:rPr>
              <a:t> </a:t>
            </a:r>
          </a:p>
          <a:p>
            <a:endParaRPr lang="hu-HU" sz="2800" b="1" dirty="0" smtClean="0"/>
          </a:p>
          <a:p>
            <a:endParaRPr lang="hu-HU" sz="2800" dirty="0" smtClean="0">
              <a:solidFill>
                <a:srgbClr val="FF0000"/>
              </a:solidFill>
            </a:endParaRPr>
          </a:p>
          <a:p>
            <a:pPr algn="l"/>
            <a:endParaRPr lang="hu-HU" sz="2800" dirty="0" smtClean="0">
              <a:solidFill>
                <a:srgbClr val="0070C0"/>
              </a:solidFill>
            </a:endParaRPr>
          </a:p>
          <a:p>
            <a:endParaRPr lang="hu-HU" sz="2800" dirty="0" smtClean="0">
              <a:solidFill>
                <a:srgbClr val="FF0000"/>
              </a:solidFill>
            </a:endParaRPr>
          </a:p>
          <a:p>
            <a:pPr lvl="0" algn="l"/>
            <a:r>
              <a:rPr lang="hu-HU" sz="2800" dirty="0" smtClean="0">
                <a:solidFill>
                  <a:srgbClr val="0070C0"/>
                </a:solidFill>
              </a:rPr>
              <a:t> </a:t>
            </a:r>
            <a:endParaRPr lang="hu-HU" sz="2800" dirty="0" smtClean="0">
              <a:solidFill>
                <a:srgbClr val="FF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TŐRÉS – FICAM - RÁNDULÁS</a:t>
            </a:r>
            <a:br>
              <a:rPr lang="hu-HU" dirty="0" smtClean="0">
                <a:solidFill>
                  <a:srgbClr val="FF0000"/>
                </a:solidFill>
              </a:rPr>
            </a:b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 fontScale="47500" lnSpcReduction="20000"/>
          </a:bodyPr>
          <a:lstStyle/>
          <a:p>
            <a:pPr lvl="0" algn="l"/>
            <a:r>
              <a:rPr lang="hu-HU" sz="4000" b="1" dirty="0" smtClean="0">
                <a:solidFill>
                  <a:srgbClr val="FF0000"/>
                </a:solidFill>
              </a:rPr>
              <a:t>Ficam:</a:t>
            </a:r>
          </a:p>
          <a:p>
            <a:pPr lvl="0" algn="l"/>
            <a:endParaRPr lang="hu-HU" sz="4000" b="1" dirty="0" smtClean="0">
              <a:solidFill>
                <a:srgbClr val="FF0000"/>
              </a:solidFill>
            </a:endParaRPr>
          </a:p>
          <a:p>
            <a:pPr lvl="0" algn="l"/>
            <a:r>
              <a:rPr lang="hu-HU" sz="2800" dirty="0" smtClean="0"/>
              <a:t> </a:t>
            </a:r>
            <a:r>
              <a:rPr lang="hu-HU" sz="4000" dirty="0" smtClean="0">
                <a:solidFill>
                  <a:srgbClr val="0070C0"/>
                </a:solidFill>
              </a:rPr>
              <a:t>Az ízületi fej elhagyja az ízületi árkot, valamilyen erőbehatásra.</a:t>
            </a:r>
          </a:p>
          <a:p>
            <a:pPr lvl="0" algn="l"/>
            <a:endParaRPr lang="hu-HU" sz="4000" dirty="0" smtClean="0">
              <a:solidFill>
                <a:srgbClr val="0070C0"/>
              </a:solidFill>
            </a:endParaRPr>
          </a:p>
          <a:p>
            <a:pPr algn="l"/>
            <a:r>
              <a:rPr lang="hu-HU" sz="4000" b="1" dirty="0" smtClean="0">
                <a:solidFill>
                  <a:srgbClr val="0070C0"/>
                </a:solidFill>
              </a:rPr>
              <a:t>Tünet:</a:t>
            </a:r>
            <a:r>
              <a:rPr lang="hu-HU" sz="4000" dirty="0" smtClean="0">
                <a:solidFill>
                  <a:srgbClr val="0070C0"/>
                </a:solidFill>
              </a:rPr>
              <a:t> fájdalom, duzzanat, alakváltozás, rugalmas rögzítettség. </a:t>
            </a:r>
          </a:p>
          <a:p>
            <a:pPr algn="l"/>
            <a:endParaRPr lang="hu-HU" sz="4000" dirty="0" smtClean="0">
              <a:solidFill>
                <a:srgbClr val="0070C0"/>
              </a:solidFill>
            </a:endParaRPr>
          </a:p>
          <a:p>
            <a:pPr algn="l"/>
            <a:r>
              <a:rPr lang="hu-HU" sz="4000" dirty="0" smtClean="0">
                <a:solidFill>
                  <a:srgbClr val="0070C0"/>
                </a:solidFill>
              </a:rPr>
              <a:t>Ellátás: a sérült végtag felpolcolása, rögzítése,  szakorvos</a:t>
            </a:r>
          </a:p>
          <a:p>
            <a:pPr lvl="0" algn="l"/>
            <a:endParaRPr lang="hu-HU" sz="2800" b="1" dirty="0" smtClean="0">
              <a:solidFill>
                <a:srgbClr val="FF0000"/>
              </a:solidFill>
            </a:endParaRPr>
          </a:p>
          <a:p>
            <a:pPr lvl="0" algn="l"/>
            <a:endParaRPr lang="hu-HU" sz="2800" b="1" dirty="0" smtClean="0"/>
          </a:p>
          <a:p>
            <a:pPr lvl="0" algn="l"/>
            <a:r>
              <a:rPr lang="hu-HU" sz="2800" dirty="0" smtClean="0">
                <a:solidFill>
                  <a:srgbClr val="0070C0"/>
                </a:solidFill>
              </a:rPr>
              <a:t>, </a:t>
            </a:r>
          </a:p>
          <a:p>
            <a:pPr algn="l"/>
            <a:r>
              <a:rPr lang="hu-HU" sz="2800" b="1" dirty="0" smtClean="0">
                <a:solidFill>
                  <a:srgbClr val="FF0000"/>
                </a:solidFill>
              </a:rPr>
              <a:t> </a:t>
            </a:r>
          </a:p>
          <a:p>
            <a:endParaRPr lang="hu-HU" sz="2800" b="1" dirty="0" smtClean="0"/>
          </a:p>
          <a:p>
            <a:endParaRPr lang="hu-HU" sz="2800" dirty="0" smtClean="0">
              <a:solidFill>
                <a:srgbClr val="FF0000"/>
              </a:solidFill>
            </a:endParaRPr>
          </a:p>
          <a:p>
            <a:pPr algn="l"/>
            <a:endParaRPr lang="hu-HU" sz="2800" dirty="0" smtClean="0">
              <a:solidFill>
                <a:srgbClr val="0070C0"/>
              </a:solidFill>
            </a:endParaRPr>
          </a:p>
          <a:p>
            <a:endParaRPr lang="hu-HU" sz="2800" dirty="0" smtClean="0">
              <a:solidFill>
                <a:srgbClr val="FF0000"/>
              </a:solidFill>
            </a:endParaRPr>
          </a:p>
          <a:p>
            <a:pPr lvl="0" algn="l"/>
            <a:r>
              <a:rPr lang="hu-HU" sz="2800" dirty="0" smtClean="0">
                <a:solidFill>
                  <a:srgbClr val="0070C0"/>
                </a:solidFill>
              </a:rPr>
              <a:t> </a:t>
            </a:r>
            <a:endParaRPr lang="hu-HU" sz="2800" dirty="0" smtClean="0">
              <a:solidFill>
                <a:srgbClr val="FF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Hogyan kezeljük a boka rándulásokat - Melyek a rándulás jellemző tünetei?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221088"/>
            <a:ext cx="3126718" cy="2241799"/>
          </a:xfrm>
          <a:prstGeom prst="rect">
            <a:avLst/>
          </a:prstGeom>
          <a:noFill/>
        </p:spPr>
      </p:pic>
      <p:pic>
        <p:nvPicPr>
          <p:cNvPr id="59394" name="Picture 2" descr="fica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149080"/>
            <a:ext cx="2520280" cy="22430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TŐRÉS – FICAM - RÁNDULÁS</a:t>
            </a:r>
            <a:br>
              <a:rPr lang="hu-HU" dirty="0" smtClean="0">
                <a:solidFill>
                  <a:srgbClr val="FF0000"/>
                </a:solidFill>
              </a:rPr>
            </a:b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 fontScale="40000" lnSpcReduction="20000"/>
          </a:bodyPr>
          <a:lstStyle/>
          <a:p>
            <a:pPr lvl="0" algn="l"/>
            <a:r>
              <a:rPr lang="hu-HU" sz="8800" b="1" dirty="0" smtClean="0">
                <a:solidFill>
                  <a:srgbClr val="FF0000"/>
                </a:solidFill>
              </a:rPr>
              <a:t>Törés:</a:t>
            </a:r>
            <a:r>
              <a:rPr lang="hu-HU" sz="8800" dirty="0" smtClean="0">
                <a:solidFill>
                  <a:srgbClr val="FF0000"/>
                </a:solidFill>
              </a:rPr>
              <a:t> </a:t>
            </a:r>
          </a:p>
          <a:p>
            <a:pPr lvl="0"/>
            <a:endParaRPr lang="hu-HU" sz="8800" dirty="0" smtClean="0"/>
          </a:p>
          <a:p>
            <a:pPr lvl="0" algn="l"/>
            <a:r>
              <a:rPr lang="hu-HU" sz="4000" dirty="0" smtClean="0">
                <a:solidFill>
                  <a:srgbClr val="0070C0"/>
                </a:solidFill>
              </a:rPr>
              <a:t>tünet: fájdalom, duzzanat, deformitás, működéskiesés, nyílt törésnél vérzés. </a:t>
            </a:r>
          </a:p>
          <a:p>
            <a:pPr lvl="0" algn="l"/>
            <a:endParaRPr lang="hu-HU" sz="4000" dirty="0" smtClean="0">
              <a:solidFill>
                <a:srgbClr val="0070C0"/>
              </a:solidFill>
            </a:endParaRPr>
          </a:p>
          <a:p>
            <a:pPr lvl="0" algn="l"/>
            <a:r>
              <a:rPr lang="hu-HU" sz="4000" dirty="0" smtClean="0">
                <a:solidFill>
                  <a:srgbClr val="0070C0"/>
                </a:solidFill>
              </a:rPr>
              <a:t>Ellátás: felpolcolt végtagok rögzítése. Fájdalom csillapítás - </a:t>
            </a:r>
            <a:r>
              <a:rPr lang="hu-HU" sz="4000" dirty="0" err="1" smtClean="0">
                <a:solidFill>
                  <a:srgbClr val="0070C0"/>
                </a:solidFill>
              </a:rPr>
              <a:t>Algopyrin</a:t>
            </a:r>
            <a:r>
              <a:rPr lang="hu-HU" sz="4000" dirty="0" smtClean="0">
                <a:solidFill>
                  <a:srgbClr val="0070C0"/>
                </a:solidFill>
              </a:rPr>
              <a:t>, nyílt törésnél a sebet steril fedőkötéssel látjuk el- szakorvosi ellátás.</a:t>
            </a:r>
          </a:p>
          <a:p>
            <a:pPr algn="l"/>
            <a:r>
              <a:rPr lang="hu-HU" sz="2800" dirty="0" smtClean="0">
                <a:solidFill>
                  <a:srgbClr val="0070C0"/>
                </a:solidFill>
              </a:rPr>
              <a:t> </a:t>
            </a:r>
          </a:p>
          <a:p>
            <a:pPr lvl="0" algn="l"/>
            <a:endParaRPr lang="hu-HU" sz="2800" b="1" dirty="0" smtClean="0">
              <a:solidFill>
                <a:srgbClr val="FF0000"/>
              </a:solidFill>
            </a:endParaRPr>
          </a:p>
          <a:p>
            <a:pPr lvl="0" algn="l"/>
            <a:endParaRPr lang="hu-HU" sz="2800" b="1" dirty="0" smtClean="0"/>
          </a:p>
          <a:p>
            <a:pPr lvl="0" algn="l"/>
            <a:r>
              <a:rPr lang="hu-HU" sz="2800" dirty="0" smtClean="0">
                <a:solidFill>
                  <a:srgbClr val="0070C0"/>
                </a:solidFill>
              </a:rPr>
              <a:t>, </a:t>
            </a:r>
          </a:p>
          <a:p>
            <a:pPr algn="l"/>
            <a:r>
              <a:rPr lang="hu-HU" sz="2800" b="1" dirty="0" smtClean="0">
                <a:solidFill>
                  <a:srgbClr val="FF0000"/>
                </a:solidFill>
              </a:rPr>
              <a:t> </a:t>
            </a:r>
          </a:p>
          <a:p>
            <a:endParaRPr lang="hu-HU" sz="2800" b="1" dirty="0" smtClean="0"/>
          </a:p>
          <a:p>
            <a:endParaRPr lang="hu-HU" sz="2800" dirty="0" smtClean="0">
              <a:solidFill>
                <a:srgbClr val="FF0000"/>
              </a:solidFill>
            </a:endParaRPr>
          </a:p>
          <a:p>
            <a:pPr algn="l"/>
            <a:endParaRPr lang="hu-HU" sz="2800" dirty="0" smtClean="0">
              <a:solidFill>
                <a:srgbClr val="0070C0"/>
              </a:solidFill>
            </a:endParaRPr>
          </a:p>
          <a:p>
            <a:endParaRPr lang="hu-HU" sz="2800" dirty="0" smtClean="0">
              <a:solidFill>
                <a:srgbClr val="FF0000"/>
              </a:solidFill>
            </a:endParaRPr>
          </a:p>
          <a:p>
            <a:pPr lvl="0" algn="l"/>
            <a:r>
              <a:rPr lang="hu-HU" sz="2800" dirty="0" smtClean="0">
                <a:solidFill>
                  <a:srgbClr val="0070C0"/>
                </a:solidFill>
              </a:rPr>
              <a:t> </a:t>
            </a:r>
            <a:endParaRPr lang="hu-HU" sz="2800" dirty="0" smtClean="0">
              <a:solidFill>
                <a:srgbClr val="FF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6" name="Picture 2" descr="Sípcsonttörés - Médiatár - WEBBet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101279" y="3115745"/>
            <a:ext cx="2447014" cy="4369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MÉRGEZÉSEK</a:t>
            </a:r>
            <a:br>
              <a:rPr lang="hu-HU" dirty="0" smtClean="0">
                <a:solidFill>
                  <a:srgbClr val="FF0000"/>
                </a:solidFill>
              </a:rPr>
            </a:b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 fontScale="25000" lnSpcReduction="20000"/>
          </a:bodyPr>
          <a:lstStyle/>
          <a:p>
            <a:pPr lvl="0" algn="l"/>
            <a:r>
              <a:rPr lang="hu-HU" sz="8000" dirty="0" smtClean="0">
                <a:solidFill>
                  <a:srgbClr val="FF0000"/>
                </a:solidFill>
              </a:rPr>
              <a:t>Gázmérgezés:</a:t>
            </a:r>
          </a:p>
          <a:p>
            <a:pPr algn="l"/>
            <a:endParaRPr lang="hu-HU" sz="8000" b="1" dirty="0" smtClean="0">
              <a:solidFill>
                <a:srgbClr val="0070C0"/>
              </a:solidFill>
            </a:endParaRPr>
          </a:p>
          <a:p>
            <a:pPr algn="l"/>
            <a:r>
              <a:rPr lang="hu-HU" sz="8000" b="1" dirty="0" smtClean="0">
                <a:solidFill>
                  <a:srgbClr val="0070C0"/>
                </a:solidFill>
              </a:rPr>
              <a:t>Szénmonoxid mérgezés</a:t>
            </a:r>
            <a:r>
              <a:rPr lang="hu-HU" sz="8000" dirty="0" smtClean="0">
                <a:solidFill>
                  <a:srgbClr val="0070C0"/>
                </a:solidFill>
              </a:rPr>
              <a:t>: </a:t>
            </a:r>
          </a:p>
          <a:p>
            <a:pPr algn="l"/>
            <a:r>
              <a:rPr lang="hu-HU" sz="8000" dirty="0" smtClean="0">
                <a:solidFill>
                  <a:srgbClr val="0070C0"/>
                </a:solidFill>
              </a:rPr>
              <a:t>tökéletes égés, tűzeset kapcsán a szén-monoxid belégzése.</a:t>
            </a:r>
          </a:p>
          <a:p>
            <a:pPr algn="l"/>
            <a:r>
              <a:rPr lang="hu-HU" sz="8000" dirty="0" smtClean="0">
                <a:solidFill>
                  <a:srgbClr val="0070C0"/>
                </a:solidFill>
              </a:rPr>
              <a:t>Tünet: lüktető fejfájás, szédülés, hányinger, hányás, eszméletvesztés</a:t>
            </a:r>
          </a:p>
          <a:p>
            <a:pPr algn="l"/>
            <a:r>
              <a:rPr lang="hu-HU" sz="8000" dirty="0" smtClean="0">
                <a:solidFill>
                  <a:srgbClr val="0070C0"/>
                </a:solidFill>
              </a:rPr>
              <a:t>„színtelen, szagtalan”</a:t>
            </a:r>
          </a:p>
          <a:p>
            <a:pPr algn="l"/>
            <a:endParaRPr lang="hu-HU" sz="8000" dirty="0" smtClean="0">
              <a:solidFill>
                <a:srgbClr val="0070C0"/>
              </a:solidFill>
            </a:endParaRPr>
          </a:p>
          <a:p>
            <a:pPr lvl="0" algn="l"/>
            <a:endParaRPr lang="hu-HU" sz="5500" dirty="0" smtClean="0">
              <a:solidFill>
                <a:srgbClr val="FF0000"/>
              </a:solidFill>
            </a:endParaRPr>
          </a:p>
          <a:p>
            <a:pPr lvl="0" algn="l"/>
            <a:endParaRPr lang="hu-HU" sz="2800" dirty="0" smtClean="0">
              <a:solidFill>
                <a:srgbClr val="0070C0"/>
              </a:solidFill>
            </a:endParaRPr>
          </a:p>
          <a:p>
            <a:pPr algn="l"/>
            <a:r>
              <a:rPr lang="hu-HU" sz="2800" dirty="0" smtClean="0">
                <a:solidFill>
                  <a:srgbClr val="0070C0"/>
                </a:solidFill>
              </a:rPr>
              <a:t> </a:t>
            </a:r>
          </a:p>
          <a:p>
            <a:pPr lvl="0" algn="l"/>
            <a:endParaRPr lang="hu-HU" sz="2800" b="1" dirty="0" smtClean="0">
              <a:solidFill>
                <a:srgbClr val="FF0000"/>
              </a:solidFill>
            </a:endParaRPr>
          </a:p>
          <a:p>
            <a:pPr lvl="0" algn="l"/>
            <a:endParaRPr lang="hu-HU" sz="2800" b="1" dirty="0" smtClean="0"/>
          </a:p>
          <a:p>
            <a:pPr lvl="0" algn="l"/>
            <a:r>
              <a:rPr lang="hu-HU" sz="2800" dirty="0" smtClean="0">
                <a:solidFill>
                  <a:srgbClr val="0070C0"/>
                </a:solidFill>
              </a:rPr>
              <a:t>, </a:t>
            </a:r>
          </a:p>
          <a:p>
            <a:pPr algn="l"/>
            <a:r>
              <a:rPr lang="hu-HU" sz="2800" b="1" dirty="0" smtClean="0">
                <a:solidFill>
                  <a:srgbClr val="FF0000"/>
                </a:solidFill>
              </a:rPr>
              <a:t> </a:t>
            </a:r>
          </a:p>
          <a:p>
            <a:endParaRPr lang="hu-HU" sz="2800" b="1" dirty="0" smtClean="0"/>
          </a:p>
          <a:p>
            <a:endParaRPr lang="hu-HU" sz="2800" dirty="0" smtClean="0">
              <a:solidFill>
                <a:srgbClr val="FF0000"/>
              </a:solidFill>
            </a:endParaRPr>
          </a:p>
          <a:p>
            <a:pPr algn="l"/>
            <a:endParaRPr lang="hu-HU" sz="2800" dirty="0" smtClean="0">
              <a:solidFill>
                <a:srgbClr val="0070C0"/>
              </a:solidFill>
            </a:endParaRPr>
          </a:p>
          <a:p>
            <a:endParaRPr lang="hu-HU" sz="2800" dirty="0" smtClean="0">
              <a:solidFill>
                <a:srgbClr val="FF0000"/>
              </a:solidFill>
            </a:endParaRPr>
          </a:p>
          <a:p>
            <a:pPr lvl="0" algn="l"/>
            <a:r>
              <a:rPr lang="hu-HU" sz="2800" dirty="0" smtClean="0">
                <a:solidFill>
                  <a:srgbClr val="0070C0"/>
                </a:solidFill>
              </a:rPr>
              <a:t> </a:t>
            </a:r>
            <a:endParaRPr lang="hu-HU" sz="2800" dirty="0" smtClean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0782" y="3684877"/>
            <a:ext cx="28956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MÉRGEZÉSEK</a:t>
            </a:r>
            <a:br>
              <a:rPr lang="hu-HU" dirty="0" smtClean="0">
                <a:solidFill>
                  <a:srgbClr val="FF0000"/>
                </a:solidFill>
              </a:rPr>
            </a:b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576064"/>
          </a:xfrm>
        </p:spPr>
        <p:txBody>
          <a:bodyPr>
            <a:normAutofit fontScale="25000" lnSpcReduction="20000"/>
          </a:bodyPr>
          <a:lstStyle/>
          <a:p>
            <a:pPr lvl="0" algn="l"/>
            <a:endParaRPr lang="hu-HU" sz="8000" dirty="0" smtClean="0">
              <a:solidFill>
                <a:srgbClr val="FF0000"/>
              </a:solidFill>
            </a:endParaRPr>
          </a:p>
          <a:p>
            <a:pPr algn="l"/>
            <a:endParaRPr lang="hu-HU" sz="8000" b="1" dirty="0" smtClean="0">
              <a:solidFill>
                <a:srgbClr val="0070C0"/>
              </a:solidFill>
            </a:endParaRPr>
          </a:p>
          <a:p>
            <a:pPr lvl="0" algn="l"/>
            <a:endParaRPr lang="hu-HU" sz="5500" dirty="0" smtClean="0">
              <a:solidFill>
                <a:srgbClr val="FF0000"/>
              </a:solidFill>
            </a:endParaRPr>
          </a:p>
          <a:p>
            <a:pPr lvl="0" algn="l"/>
            <a:endParaRPr lang="hu-HU" sz="2800" dirty="0" smtClean="0">
              <a:solidFill>
                <a:srgbClr val="0070C0"/>
              </a:solidFill>
            </a:endParaRPr>
          </a:p>
          <a:p>
            <a:pPr algn="l"/>
            <a:r>
              <a:rPr lang="hu-HU" sz="2800" dirty="0" smtClean="0">
                <a:solidFill>
                  <a:srgbClr val="0070C0"/>
                </a:solidFill>
              </a:rPr>
              <a:t> </a:t>
            </a:r>
          </a:p>
          <a:p>
            <a:pPr lvl="0" algn="l"/>
            <a:endParaRPr lang="hu-HU" sz="2800" b="1" dirty="0" smtClean="0">
              <a:solidFill>
                <a:srgbClr val="FF0000"/>
              </a:solidFill>
            </a:endParaRPr>
          </a:p>
          <a:p>
            <a:pPr lvl="0" algn="l"/>
            <a:endParaRPr lang="hu-HU" sz="2800" b="1" dirty="0" smtClean="0"/>
          </a:p>
          <a:p>
            <a:pPr lvl="0" algn="l"/>
            <a:r>
              <a:rPr lang="hu-HU" sz="2800" dirty="0" smtClean="0">
                <a:solidFill>
                  <a:srgbClr val="0070C0"/>
                </a:solidFill>
              </a:rPr>
              <a:t>, </a:t>
            </a:r>
          </a:p>
          <a:p>
            <a:pPr algn="l"/>
            <a:r>
              <a:rPr lang="hu-HU" sz="2800" b="1" dirty="0" smtClean="0">
                <a:solidFill>
                  <a:srgbClr val="FF0000"/>
                </a:solidFill>
              </a:rPr>
              <a:t> </a:t>
            </a:r>
          </a:p>
          <a:p>
            <a:endParaRPr lang="hu-HU" sz="2800" b="1" dirty="0" smtClean="0"/>
          </a:p>
          <a:p>
            <a:endParaRPr lang="hu-HU" sz="2800" dirty="0" smtClean="0">
              <a:solidFill>
                <a:srgbClr val="FF0000"/>
              </a:solidFill>
            </a:endParaRPr>
          </a:p>
          <a:p>
            <a:pPr algn="l"/>
            <a:endParaRPr lang="hu-HU" sz="2800" dirty="0" smtClean="0">
              <a:solidFill>
                <a:srgbClr val="0070C0"/>
              </a:solidFill>
            </a:endParaRPr>
          </a:p>
          <a:p>
            <a:endParaRPr lang="hu-HU" sz="2800" dirty="0" smtClean="0">
              <a:solidFill>
                <a:srgbClr val="FF0000"/>
              </a:solidFill>
            </a:endParaRPr>
          </a:p>
          <a:p>
            <a:pPr lvl="0" algn="l"/>
            <a:r>
              <a:rPr lang="hu-HU" sz="2800" dirty="0" smtClean="0">
                <a:solidFill>
                  <a:srgbClr val="0070C0"/>
                </a:solidFill>
              </a:rPr>
              <a:t> </a:t>
            </a:r>
            <a:endParaRPr lang="hu-HU" sz="2800" dirty="0" smtClean="0">
              <a:solidFill>
                <a:srgbClr val="FF000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5736" y="1340768"/>
            <a:ext cx="7551306" cy="5331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ELSŐSEGÉLYNYÚJTÁS FŐ ELEMEI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>
              <a:buFontTx/>
              <a:buChar char="-"/>
            </a:pPr>
            <a:r>
              <a:rPr lang="hu-HU" dirty="0" smtClean="0">
                <a:solidFill>
                  <a:srgbClr val="00B050"/>
                </a:solidFill>
              </a:rPr>
              <a:t>Felismerés</a:t>
            </a:r>
          </a:p>
          <a:p>
            <a:pPr algn="l">
              <a:buFontTx/>
              <a:buChar char="-"/>
            </a:pPr>
            <a:r>
              <a:rPr lang="hu-HU" dirty="0" smtClean="0">
                <a:solidFill>
                  <a:srgbClr val="0070C0"/>
                </a:solidFill>
              </a:rPr>
              <a:t>Segélyhívás</a:t>
            </a:r>
          </a:p>
          <a:p>
            <a:pPr algn="l">
              <a:buFontTx/>
              <a:buChar char="-"/>
            </a:pPr>
            <a:r>
              <a:rPr lang="hu-HU" dirty="0" smtClean="0">
                <a:solidFill>
                  <a:srgbClr val="FF0000"/>
                </a:solidFill>
              </a:rPr>
              <a:t>Segélynyújtás</a:t>
            </a:r>
          </a:p>
          <a:p>
            <a:pPr algn="l"/>
            <a:endParaRPr lang="hu-HU" dirty="0" smtClean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212976"/>
            <a:ext cx="4238228" cy="334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MÉRGEZÉSEK</a:t>
            </a:r>
            <a:br>
              <a:rPr lang="hu-HU" dirty="0" smtClean="0">
                <a:solidFill>
                  <a:srgbClr val="FF0000"/>
                </a:solidFill>
              </a:rPr>
            </a:b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464496"/>
          </a:xfrm>
        </p:spPr>
        <p:txBody>
          <a:bodyPr>
            <a:normAutofit fontScale="25000" lnSpcReduction="20000"/>
          </a:bodyPr>
          <a:lstStyle/>
          <a:p>
            <a:pPr lvl="0" algn="l"/>
            <a:r>
              <a:rPr lang="hu-HU" sz="8000" dirty="0" smtClean="0">
                <a:solidFill>
                  <a:srgbClr val="FF0000"/>
                </a:solidFill>
              </a:rPr>
              <a:t>Gázmérgezés:</a:t>
            </a:r>
          </a:p>
          <a:p>
            <a:pPr algn="l"/>
            <a:endParaRPr lang="hu-HU" sz="8000" dirty="0" smtClean="0">
              <a:solidFill>
                <a:srgbClr val="0070C0"/>
              </a:solidFill>
            </a:endParaRPr>
          </a:p>
          <a:p>
            <a:pPr algn="l"/>
            <a:r>
              <a:rPr lang="hu-HU" sz="5600" b="1" dirty="0" smtClean="0">
                <a:solidFill>
                  <a:srgbClr val="0070C0"/>
                </a:solidFill>
              </a:rPr>
              <a:t>Széndioxid mérgezés</a:t>
            </a:r>
            <a:r>
              <a:rPr lang="hu-HU" sz="5600" dirty="0" smtClean="0">
                <a:solidFill>
                  <a:srgbClr val="0070C0"/>
                </a:solidFill>
              </a:rPr>
              <a:t>: borospincék, emésztő-és silógödrök alján szaporodik fel.</a:t>
            </a:r>
          </a:p>
          <a:p>
            <a:pPr algn="l"/>
            <a:endParaRPr lang="hu-HU" sz="55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l"/>
            <a:r>
              <a:rPr lang="hu-HU" sz="5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Tünetek:</a:t>
            </a:r>
            <a:br>
              <a:rPr lang="hu-HU" sz="5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hu-HU" sz="5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hu-HU" sz="5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hu-HU" sz="5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 szén-dioxid-mérgezés tünetei egyrészt az általános mérgezési tünetekhez hasonlóak:</a:t>
            </a:r>
            <a:br>
              <a:rPr lang="hu-HU" sz="5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hu-HU" sz="5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hu-HU" sz="5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hu-HU" sz="5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 émelygés,</a:t>
            </a:r>
            <a:br>
              <a:rPr lang="hu-HU" sz="5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hu-HU" sz="5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 fejfájás,</a:t>
            </a:r>
            <a:br>
              <a:rPr lang="hu-HU" sz="5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hu-HU" sz="5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 hányinger, hányás,</a:t>
            </a:r>
            <a:br>
              <a:rPr lang="hu-HU" sz="5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hu-HU" sz="5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 eszméletvesztés.</a:t>
            </a:r>
            <a:br>
              <a:rPr lang="hu-HU" sz="5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hu-HU" sz="5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hu-HU" sz="5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hu-HU" sz="5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Másrészt van néhány specifikusabb tünete:</a:t>
            </a:r>
            <a:br>
              <a:rPr lang="hu-HU" sz="5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hu-HU" sz="5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hu-HU" sz="5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hu-HU" sz="5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 álmosság,</a:t>
            </a:r>
            <a:br>
              <a:rPr lang="hu-HU" sz="5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hu-HU" sz="5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 fáradékonyság,</a:t>
            </a:r>
            <a:br>
              <a:rPr lang="hu-HU" sz="5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hu-HU" sz="5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 levertség.</a:t>
            </a:r>
          </a:p>
          <a:p>
            <a:pPr lvl="0" algn="l"/>
            <a:endParaRPr lang="hu-HU" sz="2800" dirty="0" smtClean="0">
              <a:solidFill>
                <a:srgbClr val="0070C0"/>
              </a:solidFill>
            </a:endParaRPr>
          </a:p>
          <a:p>
            <a:pPr algn="l"/>
            <a:r>
              <a:rPr lang="hu-HU" sz="2800" dirty="0" smtClean="0">
                <a:solidFill>
                  <a:srgbClr val="0070C0"/>
                </a:solidFill>
              </a:rPr>
              <a:t> </a:t>
            </a:r>
            <a:r>
              <a:rPr lang="hu-HU" sz="4800" dirty="0" smtClean="0">
                <a:solidFill>
                  <a:srgbClr val="0070C0"/>
                </a:solidFill>
              </a:rPr>
              <a:t>Nagy koncentrációban azonnali eszméletvesztést és</a:t>
            </a:r>
          </a:p>
          <a:p>
            <a:pPr algn="l"/>
            <a:r>
              <a:rPr lang="hu-HU" sz="4800" dirty="0" smtClean="0">
                <a:solidFill>
                  <a:srgbClr val="0070C0"/>
                </a:solidFill>
              </a:rPr>
              <a:t>/vagy légzésbénulást okoz./</a:t>
            </a:r>
          </a:p>
          <a:p>
            <a:pPr lvl="0" algn="l"/>
            <a:endParaRPr lang="hu-HU" sz="2800" b="1" dirty="0" smtClean="0">
              <a:solidFill>
                <a:srgbClr val="FF0000"/>
              </a:solidFill>
            </a:endParaRPr>
          </a:p>
          <a:p>
            <a:pPr lvl="0" algn="l"/>
            <a:endParaRPr lang="hu-HU" sz="2800" b="1" dirty="0" smtClean="0"/>
          </a:p>
          <a:p>
            <a:pPr lvl="0" algn="l"/>
            <a:r>
              <a:rPr lang="hu-HU" sz="2800" dirty="0" smtClean="0">
                <a:solidFill>
                  <a:srgbClr val="0070C0"/>
                </a:solidFill>
              </a:rPr>
              <a:t>, </a:t>
            </a:r>
          </a:p>
          <a:p>
            <a:pPr algn="l"/>
            <a:r>
              <a:rPr lang="hu-HU" sz="2800" b="1" dirty="0" smtClean="0">
                <a:solidFill>
                  <a:srgbClr val="FF0000"/>
                </a:solidFill>
              </a:rPr>
              <a:t> </a:t>
            </a:r>
          </a:p>
          <a:p>
            <a:endParaRPr lang="hu-HU" sz="2800" b="1" dirty="0" smtClean="0"/>
          </a:p>
          <a:p>
            <a:endParaRPr lang="hu-HU" sz="2800" dirty="0" smtClean="0">
              <a:solidFill>
                <a:srgbClr val="FF0000"/>
              </a:solidFill>
            </a:endParaRPr>
          </a:p>
          <a:p>
            <a:pPr algn="l"/>
            <a:endParaRPr lang="hu-HU" sz="2800" dirty="0" smtClean="0">
              <a:solidFill>
                <a:srgbClr val="0070C0"/>
              </a:solidFill>
            </a:endParaRPr>
          </a:p>
          <a:p>
            <a:endParaRPr lang="hu-HU" sz="2800" dirty="0" smtClean="0">
              <a:solidFill>
                <a:srgbClr val="FF0000"/>
              </a:solidFill>
            </a:endParaRPr>
          </a:p>
          <a:p>
            <a:pPr lvl="0" algn="l"/>
            <a:r>
              <a:rPr lang="hu-HU" sz="2800" dirty="0" smtClean="0">
                <a:solidFill>
                  <a:srgbClr val="0070C0"/>
                </a:solidFill>
              </a:rPr>
              <a:t> </a:t>
            </a:r>
            <a:endParaRPr lang="hu-HU" sz="2800" dirty="0" smtClean="0">
              <a:solidFill>
                <a:srgbClr val="FF000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4" name="Picture 2" descr="Szelfibottal, gyertyával a mustgáz ellen | Kaposvár Most.h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645024"/>
            <a:ext cx="3456384" cy="28815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MÉRGEZÉSEK</a:t>
            </a:r>
            <a:br>
              <a:rPr lang="hu-HU" dirty="0" smtClean="0">
                <a:solidFill>
                  <a:srgbClr val="FF0000"/>
                </a:solidFill>
              </a:rPr>
            </a:b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 fontScale="25000" lnSpcReduction="20000"/>
          </a:bodyPr>
          <a:lstStyle/>
          <a:p>
            <a:pPr lvl="0" algn="l"/>
            <a:r>
              <a:rPr lang="hu-HU" sz="8000" dirty="0" smtClean="0">
                <a:solidFill>
                  <a:srgbClr val="FF0000"/>
                </a:solidFill>
              </a:rPr>
              <a:t>Marószer mérgezések:</a:t>
            </a:r>
          </a:p>
          <a:p>
            <a:pPr algn="l"/>
            <a:endParaRPr lang="hu-HU" sz="8000" dirty="0" smtClean="0">
              <a:solidFill>
                <a:srgbClr val="FF0000"/>
              </a:solidFill>
            </a:endParaRPr>
          </a:p>
          <a:p>
            <a:pPr algn="l"/>
            <a:r>
              <a:rPr lang="hu-HU" sz="8000" dirty="0" smtClean="0">
                <a:solidFill>
                  <a:srgbClr val="0070C0"/>
                </a:solidFill>
              </a:rPr>
              <a:t>Oka: Sósav, tisztítószerek </a:t>
            </a:r>
          </a:p>
          <a:p>
            <a:pPr algn="l"/>
            <a:endParaRPr lang="hu-HU" sz="8000" dirty="0" smtClean="0">
              <a:solidFill>
                <a:srgbClr val="0070C0"/>
              </a:solidFill>
            </a:endParaRPr>
          </a:p>
          <a:p>
            <a:pPr algn="l"/>
            <a:r>
              <a:rPr lang="hu-HU" sz="8000" dirty="0" smtClean="0">
                <a:solidFill>
                  <a:srgbClr val="0070C0"/>
                </a:solidFill>
              </a:rPr>
              <a:t>Tünet: a sav marása a bőrön pörkösödést okoz. Nagyfokú fájdalom, égő érzés,</a:t>
            </a:r>
          </a:p>
          <a:p>
            <a:pPr algn="l"/>
            <a:endParaRPr lang="hu-HU" sz="8000" dirty="0" smtClean="0">
              <a:solidFill>
                <a:srgbClr val="0070C0"/>
              </a:solidFill>
            </a:endParaRPr>
          </a:p>
          <a:p>
            <a:pPr algn="l"/>
            <a:r>
              <a:rPr lang="hu-HU" sz="8000" dirty="0" smtClean="0">
                <a:solidFill>
                  <a:srgbClr val="0070C0"/>
                </a:solidFill>
              </a:rPr>
              <a:t>Teendő: Hideg, folyóvízzel való lemosás, közömbösítés szappanos vízzel, steril fedőkötés</a:t>
            </a:r>
            <a:r>
              <a:rPr lang="hu-HU" sz="8000" dirty="0" smtClean="0"/>
              <a:t>, </a:t>
            </a:r>
            <a:r>
              <a:rPr lang="hu-HU" sz="8000" dirty="0" smtClean="0">
                <a:solidFill>
                  <a:srgbClr val="0070C0"/>
                </a:solidFill>
              </a:rPr>
              <a:t>szakorvosi ellátás.</a:t>
            </a:r>
          </a:p>
          <a:p>
            <a:pPr algn="l"/>
            <a:endParaRPr lang="hu-HU" dirty="0" smtClean="0">
              <a:solidFill>
                <a:srgbClr val="FF0000"/>
              </a:solidFill>
            </a:endParaRPr>
          </a:p>
          <a:p>
            <a:pPr lvl="0" algn="l"/>
            <a:endParaRPr lang="hu-HU" sz="2800" dirty="0" smtClean="0">
              <a:solidFill>
                <a:srgbClr val="0070C0"/>
              </a:solidFill>
            </a:endParaRPr>
          </a:p>
          <a:p>
            <a:pPr algn="l"/>
            <a:r>
              <a:rPr lang="hu-HU" sz="2800" dirty="0" smtClean="0">
                <a:solidFill>
                  <a:srgbClr val="0070C0"/>
                </a:solidFill>
              </a:rPr>
              <a:t> </a:t>
            </a:r>
          </a:p>
          <a:p>
            <a:pPr lvl="0" algn="l"/>
            <a:endParaRPr lang="hu-HU" sz="2800" b="1" dirty="0" smtClean="0">
              <a:solidFill>
                <a:srgbClr val="FF0000"/>
              </a:solidFill>
            </a:endParaRPr>
          </a:p>
          <a:p>
            <a:pPr lvl="0" algn="l"/>
            <a:endParaRPr lang="hu-HU" sz="2800" b="1" dirty="0" smtClean="0"/>
          </a:p>
          <a:p>
            <a:pPr lvl="0" algn="l"/>
            <a:r>
              <a:rPr lang="hu-HU" sz="2800" dirty="0" smtClean="0">
                <a:solidFill>
                  <a:srgbClr val="0070C0"/>
                </a:solidFill>
              </a:rPr>
              <a:t>, </a:t>
            </a:r>
          </a:p>
          <a:p>
            <a:pPr algn="l"/>
            <a:r>
              <a:rPr lang="hu-HU" sz="2800" b="1" dirty="0" smtClean="0">
                <a:solidFill>
                  <a:srgbClr val="FF0000"/>
                </a:solidFill>
              </a:rPr>
              <a:t> </a:t>
            </a:r>
          </a:p>
          <a:p>
            <a:endParaRPr lang="hu-HU" sz="2800" b="1" dirty="0" smtClean="0"/>
          </a:p>
          <a:p>
            <a:endParaRPr lang="hu-HU" sz="2800" dirty="0" smtClean="0">
              <a:solidFill>
                <a:srgbClr val="FF0000"/>
              </a:solidFill>
            </a:endParaRPr>
          </a:p>
          <a:p>
            <a:pPr algn="l"/>
            <a:endParaRPr lang="hu-HU" sz="2800" dirty="0" smtClean="0">
              <a:solidFill>
                <a:srgbClr val="0070C0"/>
              </a:solidFill>
            </a:endParaRPr>
          </a:p>
          <a:p>
            <a:endParaRPr lang="hu-HU" sz="2800" dirty="0" smtClean="0">
              <a:solidFill>
                <a:srgbClr val="FF0000"/>
              </a:solidFill>
            </a:endParaRPr>
          </a:p>
          <a:p>
            <a:pPr lvl="0" algn="l"/>
            <a:r>
              <a:rPr lang="hu-HU" sz="2800" dirty="0" smtClean="0">
                <a:solidFill>
                  <a:srgbClr val="0070C0"/>
                </a:solidFill>
              </a:rPr>
              <a:t> </a:t>
            </a:r>
            <a:endParaRPr lang="hu-HU" sz="2800" dirty="0" smtClean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4581128"/>
            <a:ext cx="4929182" cy="202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MÉRGEZÉSEK</a:t>
            </a:r>
            <a:br>
              <a:rPr lang="hu-HU" dirty="0" smtClean="0">
                <a:solidFill>
                  <a:srgbClr val="FF0000"/>
                </a:solidFill>
              </a:rPr>
            </a:b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720080"/>
          </a:xfrm>
        </p:spPr>
        <p:txBody>
          <a:bodyPr>
            <a:normAutofit fontScale="25000" lnSpcReduction="20000"/>
          </a:bodyPr>
          <a:lstStyle/>
          <a:p>
            <a:pPr lvl="0" algn="l"/>
            <a:r>
              <a:rPr lang="hu-HU" sz="8000" dirty="0" smtClean="0">
                <a:solidFill>
                  <a:srgbClr val="FF0000"/>
                </a:solidFill>
              </a:rPr>
              <a:t>Sósav sérülés:</a:t>
            </a:r>
          </a:p>
          <a:p>
            <a:pPr algn="l"/>
            <a:endParaRPr lang="hu-HU" sz="8000" dirty="0" smtClean="0">
              <a:solidFill>
                <a:srgbClr val="FF0000"/>
              </a:solidFill>
            </a:endParaRPr>
          </a:p>
          <a:p>
            <a:pPr algn="l"/>
            <a:endParaRPr lang="hu-HU" sz="8000" dirty="0" smtClean="0">
              <a:solidFill>
                <a:srgbClr val="0070C0"/>
              </a:solidFill>
            </a:endParaRPr>
          </a:p>
          <a:p>
            <a:pPr lvl="0" algn="l"/>
            <a:endParaRPr lang="hu-HU" sz="2800" b="1" dirty="0" smtClean="0">
              <a:solidFill>
                <a:srgbClr val="FF0000"/>
              </a:solidFill>
            </a:endParaRPr>
          </a:p>
          <a:p>
            <a:pPr lvl="0" algn="l"/>
            <a:endParaRPr lang="hu-HU" sz="2800" b="1" dirty="0" smtClean="0"/>
          </a:p>
          <a:p>
            <a:pPr lvl="0" algn="l"/>
            <a:r>
              <a:rPr lang="hu-HU" sz="2800" dirty="0" smtClean="0">
                <a:solidFill>
                  <a:srgbClr val="0070C0"/>
                </a:solidFill>
              </a:rPr>
              <a:t>, </a:t>
            </a:r>
          </a:p>
          <a:p>
            <a:pPr algn="l"/>
            <a:r>
              <a:rPr lang="hu-HU" sz="2800" b="1" dirty="0" smtClean="0">
                <a:solidFill>
                  <a:srgbClr val="FF0000"/>
                </a:solidFill>
              </a:rPr>
              <a:t> </a:t>
            </a:r>
          </a:p>
          <a:p>
            <a:endParaRPr lang="hu-HU" sz="2800" b="1" dirty="0" smtClean="0"/>
          </a:p>
          <a:p>
            <a:endParaRPr lang="hu-HU" sz="2800" dirty="0" smtClean="0">
              <a:solidFill>
                <a:srgbClr val="FF0000"/>
              </a:solidFill>
            </a:endParaRPr>
          </a:p>
          <a:p>
            <a:pPr algn="l"/>
            <a:endParaRPr lang="hu-HU" sz="2800" dirty="0" smtClean="0">
              <a:solidFill>
                <a:srgbClr val="0070C0"/>
              </a:solidFill>
            </a:endParaRPr>
          </a:p>
          <a:p>
            <a:endParaRPr lang="hu-HU" sz="2800" dirty="0" smtClean="0">
              <a:solidFill>
                <a:srgbClr val="FF0000"/>
              </a:solidFill>
            </a:endParaRPr>
          </a:p>
          <a:p>
            <a:pPr lvl="0" algn="l"/>
            <a:r>
              <a:rPr lang="hu-HU" sz="2800" dirty="0" smtClean="0">
                <a:solidFill>
                  <a:srgbClr val="0070C0"/>
                </a:solidFill>
              </a:rPr>
              <a:t> </a:t>
            </a:r>
            <a:endParaRPr lang="hu-HU" sz="2800" dirty="0" smtClean="0">
              <a:solidFill>
                <a:srgbClr val="FF000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(Fotó: BBC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11693" y="2204864"/>
            <a:ext cx="6801159" cy="3825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MÉRGEZÉSEK</a:t>
            </a:r>
            <a:br>
              <a:rPr lang="hu-HU" dirty="0" smtClean="0">
                <a:solidFill>
                  <a:srgbClr val="FF0000"/>
                </a:solidFill>
              </a:rPr>
            </a:b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 fontScale="25000" lnSpcReduction="20000"/>
          </a:bodyPr>
          <a:lstStyle/>
          <a:p>
            <a:pPr lvl="0" algn="l"/>
            <a:r>
              <a:rPr lang="hu-HU" sz="8000" dirty="0" smtClean="0">
                <a:solidFill>
                  <a:srgbClr val="FF0000"/>
                </a:solidFill>
              </a:rPr>
              <a:t>Marószer mérgezések:</a:t>
            </a:r>
          </a:p>
          <a:p>
            <a:pPr algn="l"/>
            <a:endParaRPr lang="hu-HU" sz="8000" dirty="0" smtClean="0">
              <a:solidFill>
                <a:srgbClr val="FF0000"/>
              </a:solidFill>
            </a:endParaRPr>
          </a:p>
          <a:p>
            <a:pPr algn="l"/>
            <a:r>
              <a:rPr lang="hu-HU" sz="8000" b="1" dirty="0" smtClean="0">
                <a:solidFill>
                  <a:srgbClr val="0070C0"/>
                </a:solidFill>
              </a:rPr>
              <a:t>Lúgmérgezés:</a:t>
            </a:r>
          </a:p>
          <a:p>
            <a:pPr algn="l"/>
            <a:endParaRPr lang="hu-HU" sz="8000" dirty="0" smtClean="0">
              <a:solidFill>
                <a:srgbClr val="0070C0"/>
              </a:solidFill>
            </a:endParaRPr>
          </a:p>
          <a:p>
            <a:pPr algn="l"/>
            <a:r>
              <a:rPr lang="hu-HU" sz="8000" dirty="0" smtClean="0">
                <a:solidFill>
                  <a:srgbClr val="0070C0"/>
                </a:solidFill>
              </a:rPr>
              <a:t>Mosó és mosogatószerek, nátronlúg használatánál. </a:t>
            </a:r>
          </a:p>
          <a:p>
            <a:pPr algn="l"/>
            <a:endParaRPr lang="hu-HU" sz="8000" dirty="0" smtClean="0">
              <a:solidFill>
                <a:srgbClr val="0070C0"/>
              </a:solidFill>
            </a:endParaRPr>
          </a:p>
          <a:p>
            <a:pPr algn="l"/>
            <a:r>
              <a:rPr lang="hu-HU" sz="8000" dirty="0" smtClean="0">
                <a:solidFill>
                  <a:srgbClr val="0070C0"/>
                </a:solidFill>
              </a:rPr>
              <a:t>Tünet: el folyósodó, gyulladásos piros felmaródás. </a:t>
            </a:r>
          </a:p>
          <a:p>
            <a:pPr algn="l"/>
            <a:endParaRPr lang="hu-HU" sz="8000" dirty="0" smtClean="0">
              <a:solidFill>
                <a:srgbClr val="0070C0"/>
              </a:solidFill>
            </a:endParaRPr>
          </a:p>
          <a:p>
            <a:pPr algn="l"/>
            <a:r>
              <a:rPr lang="hu-HU" sz="8000" dirty="0" smtClean="0">
                <a:solidFill>
                  <a:srgbClr val="0070C0"/>
                </a:solidFill>
              </a:rPr>
              <a:t>Teendők: hideg folyóvízzel való lemosás, szódavízzel közömbösítés steril fedőkötés, szakorvosi </a:t>
            </a:r>
            <a:r>
              <a:rPr lang="hu-HU" sz="8000" dirty="0" err="1" smtClean="0">
                <a:solidFill>
                  <a:srgbClr val="0070C0"/>
                </a:solidFill>
              </a:rPr>
              <a:t>ell</a:t>
            </a:r>
            <a:r>
              <a:rPr lang="hu-HU" sz="8000" dirty="0" smtClean="0">
                <a:solidFill>
                  <a:srgbClr val="0070C0"/>
                </a:solidFill>
              </a:rPr>
              <a:t>. </a:t>
            </a:r>
          </a:p>
          <a:p>
            <a:pPr algn="l"/>
            <a:endParaRPr lang="hu-HU" sz="8000" dirty="0" smtClean="0">
              <a:solidFill>
                <a:srgbClr val="0070C0"/>
              </a:solidFill>
            </a:endParaRPr>
          </a:p>
          <a:p>
            <a:pPr algn="l"/>
            <a:r>
              <a:rPr lang="hu-HU" sz="8000" dirty="0" smtClean="0">
                <a:solidFill>
                  <a:srgbClr val="0070C0"/>
                </a:solidFill>
              </a:rPr>
              <a:t>Ha sav vagy lúg mérgezés esetén a </a:t>
            </a:r>
            <a:r>
              <a:rPr lang="hu-HU" sz="8000" b="1" dirty="0" smtClean="0">
                <a:solidFill>
                  <a:srgbClr val="0070C0"/>
                </a:solidFill>
              </a:rPr>
              <a:t>méreg a tápcsatornába kerül </a:t>
            </a:r>
          </a:p>
          <a:p>
            <a:pPr algn="l"/>
            <a:r>
              <a:rPr lang="hu-HU" sz="8000" b="1" dirty="0" smtClean="0">
                <a:solidFill>
                  <a:srgbClr val="0070C0"/>
                </a:solidFill>
              </a:rPr>
              <a:t>TILOS  hánytatni!! </a:t>
            </a:r>
            <a:endParaRPr lang="hu-HU" dirty="0" smtClean="0"/>
          </a:p>
          <a:p>
            <a:pPr algn="l"/>
            <a:endParaRPr lang="hu-HU" dirty="0" smtClean="0">
              <a:solidFill>
                <a:srgbClr val="FF0000"/>
              </a:solidFill>
            </a:endParaRPr>
          </a:p>
          <a:p>
            <a:pPr lvl="0" algn="l"/>
            <a:endParaRPr lang="hu-HU" sz="2800" dirty="0" smtClean="0">
              <a:solidFill>
                <a:srgbClr val="0070C0"/>
              </a:solidFill>
            </a:endParaRPr>
          </a:p>
          <a:p>
            <a:pPr algn="l"/>
            <a:r>
              <a:rPr lang="hu-HU" sz="2800" dirty="0" smtClean="0">
                <a:solidFill>
                  <a:srgbClr val="0070C0"/>
                </a:solidFill>
              </a:rPr>
              <a:t> </a:t>
            </a:r>
          </a:p>
          <a:p>
            <a:pPr lvl="0" algn="l"/>
            <a:endParaRPr lang="hu-HU" sz="2800" b="1" dirty="0" smtClean="0">
              <a:solidFill>
                <a:srgbClr val="FF0000"/>
              </a:solidFill>
            </a:endParaRPr>
          </a:p>
          <a:p>
            <a:pPr lvl="0" algn="l"/>
            <a:endParaRPr lang="hu-HU" sz="2800" b="1" dirty="0" smtClean="0"/>
          </a:p>
          <a:p>
            <a:pPr lvl="0" algn="l"/>
            <a:r>
              <a:rPr lang="hu-HU" sz="2800" dirty="0" smtClean="0">
                <a:solidFill>
                  <a:srgbClr val="0070C0"/>
                </a:solidFill>
              </a:rPr>
              <a:t>, </a:t>
            </a:r>
          </a:p>
          <a:p>
            <a:pPr algn="l"/>
            <a:r>
              <a:rPr lang="hu-HU" sz="2800" b="1" dirty="0" smtClean="0">
                <a:solidFill>
                  <a:srgbClr val="FF0000"/>
                </a:solidFill>
              </a:rPr>
              <a:t> </a:t>
            </a:r>
          </a:p>
          <a:p>
            <a:endParaRPr lang="hu-HU" sz="2800" b="1" dirty="0" smtClean="0"/>
          </a:p>
          <a:p>
            <a:endParaRPr lang="hu-HU" sz="2800" dirty="0" smtClean="0">
              <a:solidFill>
                <a:srgbClr val="FF0000"/>
              </a:solidFill>
            </a:endParaRPr>
          </a:p>
          <a:p>
            <a:pPr algn="l"/>
            <a:endParaRPr lang="hu-HU" sz="2800" dirty="0" smtClean="0">
              <a:solidFill>
                <a:srgbClr val="0070C0"/>
              </a:solidFill>
            </a:endParaRPr>
          </a:p>
          <a:p>
            <a:endParaRPr lang="hu-HU" sz="2800" dirty="0" smtClean="0">
              <a:solidFill>
                <a:srgbClr val="FF0000"/>
              </a:solidFill>
            </a:endParaRPr>
          </a:p>
          <a:p>
            <a:pPr lvl="0" algn="l"/>
            <a:r>
              <a:rPr lang="hu-HU" sz="2800" dirty="0" smtClean="0">
                <a:solidFill>
                  <a:srgbClr val="0070C0"/>
                </a:solidFill>
              </a:rPr>
              <a:t> </a:t>
            </a:r>
            <a:endParaRPr lang="hu-HU" sz="2800" dirty="0" smtClean="0">
              <a:solidFill>
                <a:srgbClr val="FF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MÉRGEZÉSEK</a:t>
            </a:r>
            <a:br>
              <a:rPr lang="hu-HU" dirty="0" smtClean="0">
                <a:solidFill>
                  <a:srgbClr val="FF0000"/>
                </a:solidFill>
              </a:rPr>
            </a:b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hu-HU" sz="8000" dirty="0" smtClean="0">
                <a:solidFill>
                  <a:srgbClr val="FF0000"/>
                </a:solidFill>
              </a:rPr>
              <a:t>ALKOHOL MÉRGEZÉS:</a:t>
            </a:r>
          </a:p>
          <a:p>
            <a:pPr algn="l"/>
            <a:r>
              <a:rPr lang="hu-HU" sz="8000" dirty="0" smtClean="0">
                <a:solidFill>
                  <a:srgbClr val="0070C0"/>
                </a:solidFill>
              </a:rPr>
              <a:t>3 szakasza van:</a:t>
            </a:r>
          </a:p>
          <a:p>
            <a:pPr algn="l"/>
            <a:endParaRPr lang="hu-HU" sz="8000" dirty="0" smtClean="0">
              <a:solidFill>
                <a:srgbClr val="0070C0"/>
              </a:solidFill>
            </a:endParaRPr>
          </a:p>
          <a:p>
            <a:pPr algn="l"/>
            <a:r>
              <a:rPr lang="hu-HU" sz="8000" dirty="0" smtClean="0">
                <a:solidFill>
                  <a:srgbClr val="0070C0"/>
                </a:solidFill>
              </a:rPr>
              <a:t> - ittasság: 0, 5-1, 5 ezrelék a vérben, alkohol szagú lehelet, esetenként  </a:t>
            </a:r>
          </a:p>
          <a:p>
            <a:pPr algn="l"/>
            <a:r>
              <a:rPr lang="hu-HU" sz="8000" dirty="0" smtClean="0">
                <a:solidFill>
                  <a:srgbClr val="0070C0"/>
                </a:solidFill>
              </a:rPr>
              <a:t>   dühöngés</a:t>
            </a:r>
          </a:p>
          <a:p>
            <a:pPr algn="l"/>
            <a:endParaRPr lang="hu-HU" sz="8000" dirty="0" smtClean="0">
              <a:solidFill>
                <a:srgbClr val="0070C0"/>
              </a:solidFill>
            </a:endParaRPr>
          </a:p>
          <a:p>
            <a:pPr algn="l">
              <a:buFontTx/>
              <a:buChar char="-"/>
            </a:pPr>
            <a:r>
              <a:rPr lang="hu-HU" sz="8000" dirty="0" smtClean="0">
                <a:solidFill>
                  <a:srgbClr val="0070C0"/>
                </a:solidFill>
              </a:rPr>
              <a:t> részegség: 1, 5-2, 5 ezrelék-akadozó beszéd, aluszékonyság, hányás, </a:t>
            </a:r>
          </a:p>
          <a:p>
            <a:pPr algn="l"/>
            <a:r>
              <a:rPr lang="hu-HU" sz="8000" dirty="0" smtClean="0">
                <a:solidFill>
                  <a:srgbClr val="0070C0"/>
                </a:solidFill>
              </a:rPr>
              <a:t>   lassult szívműködés.</a:t>
            </a:r>
          </a:p>
          <a:p>
            <a:pPr algn="l"/>
            <a:endParaRPr lang="hu-HU" sz="8000" dirty="0" smtClean="0">
              <a:solidFill>
                <a:srgbClr val="0070C0"/>
              </a:solidFill>
            </a:endParaRPr>
          </a:p>
          <a:p>
            <a:pPr algn="l">
              <a:buFontTx/>
              <a:buChar char="-"/>
            </a:pPr>
            <a:r>
              <a:rPr lang="hu-HU" sz="8000" dirty="0" smtClean="0">
                <a:solidFill>
                  <a:srgbClr val="0070C0"/>
                </a:solidFill>
              </a:rPr>
              <a:t> alkoholmérgezés:2,5-4,0 ezrelék a vérben, eszméletlenség,reflexek </a:t>
            </a:r>
          </a:p>
          <a:p>
            <a:pPr algn="l"/>
            <a:r>
              <a:rPr lang="hu-HU" sz="8000" dirty="0" smtClean="0">
                <a:solidFill>
                  <a:srgbClr val="0070C0"/>
                </a:solidFill>
              </a:rPr>
              <a:t>  megszűnése, felületes légzés, vizelet széklet maga alá bocsát, aspiráció </a:t>
            </a:r>
          </a:p>
          <a:p>
            <a:pPr algn="l"/>
            <a:r>
              <a:rPr lang="hu-HU" sz="8000" dirty="0" smtClean="0">
                <a:solidFill>
                  <a:srgbClr val="0070C0"/>
                </a:solidFill>
              </a:rPr>
              <a:t>  veszély- korház-méregtelenítés</a:t>
            </a:r>
          </a:p>
          <a:p>
            <a:pPr algn="l"/>
            <a:endParaRPr lang="hu-HU" sz="8000" dirty="0" smtClean="0">
              <a:solidFill>
                <a:srgbClr val="FF0000"/>
              </a:solidFill>
            </a:endParaRPr>
          </a:p>
          <a:p>
            <a:pPr algn="l"/>
            <a:endParaRPr lang="hu-HU" dirty="0" smtClean="0">
              <a:solidFill>
                <a:srgbClr val="FF0000"/>
              </a:solidFill>
            </a:endParaRPr>
          </a:p>
          <a:p>
            <a:pPr lvl="0" algn="l"/>
            <a:endParaRPr lang="hu-HU" sz="2800" dirty="0" smtClean="0">
              <a:solidFill>
                <a:srgbClr val="0070C0"/>
              </a:solidFill>
            </a:endParaRPr>
          </a:p>
          <a:p>
            <a:pPr algn="l"/>
            <a:r>
              <a:rPr lang="hu-HU" sz="2800" dirty="0" smtClean="0">
                <a:solidFill>
                  <a:srgbClr val="0070C0"/>
                </a:solidFill>
              </a:rPr>
              <a:t> </a:t>
            </a:r>
          </a:p>
          <a:p>
            <a:pPr lvl="0" algn="l"/>
            <a:endParaRPr lang="hu-HU" sz="2800" b="1" dirty="0" smtClean="0">
              <a:solidFill>
                <a:srgbClr val="FF0000"/>
              </a:solidFill>
            </a:endParaRPr>
          </a:p>
          <a:p>
            <a:pPr lvl="0" algn="l"/>
            <a:endParaRPr lang="hu-HU" sz="2800" b="1" dirty="0" smtClean="0"/>
          </a:p>
          <a:p>
            <a:pPr lvl="0" algn="l"/>
            <a:r>
              <a:rPr lang="hu-HU" sz="2800" dirty="0" smtClean="0">
                <a:solidFill>
                  <a:srgbClr val="0070C0"/>
                </a:solidFill>
              </a:rPr>
              <a:t>, </a:t>
            </a:r>
          </a:p>
          <a:p>
            <a:pPr algn="l"/>
            <a:r>
              <a:rPr lang="hu-HU" sz="2800" b="1" dirty="0" smtClean="0">
                <a:solidFill>
                  <a:srgbClr val="FF0000"/>
                </a:solidFill>
              </a:rPr>
              <a:t> </a:t>
            </a:r>
          </a:p>
          <a:p>
            <a:endParaRPr lang="hu-HU" sz="2800" b="1" dirty="0" smtClean="0"/>
          </a:p>
          <a:p>
            <a:endParaRPr lang="hu-HU" sz="2800" dirty="0" smtClean="0">
              <a:solidFill>
                <a:srgbClr val="FF0000"/>
              </a:solidFill>
            </a:endParaRPr>
          </a:p>
          <a:p>
            <a:pPr algn="l"/>
            <a:endParaRPr lang="hu-HU" sz="2800" dirty="0" smtClean="0">
              <a:solidFill>
                <a:srgbClr val="0070C0"/>
              </a:solidFill>
            </a:endParaRPr>
          </a:p>
          <a:p>
            <a:endParaRPr lang="hu-HU" sz="2800" dirty="0" smtClean="0">
              <a:solidFill>
                <a:srgbClr val="FF0000"/>
              </a:solidFill>
            </a:endParaRPr>
          </a:p>
          <a:p>
            <a:pPr lvl="0" algn="l"/>
            <a:r>
              <a:rPr lang="hu-HU" sz="2800" dirty="0" smtClean="0">
                <a:solidFill>
                  <a:srgbClr val="0070C0"/>
                </a:solidFill>
              </a:rPr>
              <a:t> </a:t>
            </a:r>
            <a:endParaRPr lang="hu-HU" sz="2800" dirty="0" smtClean="0">
              <a:solidFill>
                <a:srgbClr val="FF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MÉRGEZÉSEK</a:t>
            </a:r>
            <a:br>
              <a:rPr lang="hu-HU" dirty="0" smtClean="0">
                <a:solidFill>
                  <a:srgbClr val="FF0000"/>
                </a:solidFill>
              </a:rPr>
            </a:b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hu-HU" sz="8000" dirty="0" smtClean="0">
                <a:solidFill>
                  <a:srgbClr val="FF0000"/>
                </a:solidFill>
              </a:rPr>
              <a:t>ALKOHOL MÉRGEZÉS:</a:t>
            </a:r>
          </a:p>
          <a:p>
            <a:pPr lvl="0" algn="l"/>
            <a:endParaRPr lang="hu-HU" sz="8000" b="1" dirty="0" smtClean="0">
              <a:solidFill>
                <a:srgbClr val="FF0000"/>
              </a:solidFill>
            </a:endParaRPr>
          </a:p>
          <a:p>
            <a:pPr lvl="0" algn="l"/>
            <a:r>
              <a:rPr lang="hu-HU" sz="8000" b="1" dirty="0" smtClean="0">
                <a:solidFill>
                  <a:srgbClr val="FF0000"/>
                </a:solidFill>
              </a:rPr>
              <a:t>Metil alkoholmérgezés:</a:t>
            </a:r>
            <a:endParaRPr lang="hu-HU" sz="8000" dirty="0" smtClean="0">
              <a:solidFill>
                <a:srgbClr val="FF0000"/>
              </a:solidFill>
            </a:endParaRPr>
          </a:p>
          <a:p>
            <a:pPr algn="l"/>
            <a:r>
              <a:rPr lang="hu-HU" sz="8000" dirty="0" smtClean="0">
                <a:solidFill>
                  <a:srgbClr val="0070C0"/>
                </a:solidFill>
              </a:rPr>
              <a:t>Vegyi és a festékiparban használják oldószerként. Ha megisszák, mint alkohol akkor van a baj. Súlyos anyagcserezavar, látásromlás, fejfájás, szédülés, látásveszteség,izomgörcs,  A beteg halálát a légzőközpont bénulása okozza.</a:t>
            </a:r>
          </a:p>
          <a:p>
            <a:pPr algn="l"/>
            <a:endParaRPr lang="hu-HU" sz="8000" dirty="0" smtClean="0">
              <a:solidFill>
                <a:srgbClr val="0070C0"/>
              </a:solidFill>
            </a:endParaRPr>
          </a:p>
          <a:p>
            <a:pPr algn="l"/>
            <a:r>
              <a:rPr lang="hu-HU" sz="8000" dirty="0" smtClean="0">
                <a:solidFill>
                  <a:srgbClr val="0070C0"/>
                </a:solidFill>
              </a:rPr>
              <a:t> Teendők : szemekre fedő kötés, hánytatás, orvosi szén keserűsó, szükség esetén lélegeztetés- Kórház.</a:t>
            </a:r>
          </a:p>
          <a:p>
            <a:pPr algn="l"/>
            <a:endParaRPr lang="hu-HU" sz="8000" dirty="0" smtClean="0">
              <a:solidFill>
                <a:srgbClr val="FF0000"/>
              </a:solidFill>
            </a:endParaRPr>
          </a:p>
          <a:p>
            <a:pPr algn="l"/>
            <a:endParaRPr lang="hu-HU" dirty="0" smtClean="0">
              <a:solidFill>
                <a:srgbClr val="FF0000"/>
              </a:solidFill>
            </a:endParaRPr>
          </a:p>
          <a:p>
            <a:pPr lvl="0" algn="l"/>
            <a:endParaRPr lang="hu-HU" sz="2800" dirty="0" smtClean="0">
              <a:solidFill>
                <a:srgbClr val="0070C0"/>
              </a:solidFill>
            </a:endParaRPr>
          </a:p>
          <a:p>
            <a:pPr algn="l"/>
            <a:r>
              <a:rPr lang="hu-HU" sz="2800" dirty="0" smtClean="0">
                <a:solidFill>
                  <a:srgbClr val="0070C0"/>
                </a:solidFill>
              </a:rPr>
              <a:t> </a:t>
            </a:r>
          </a:p>
          <a:p>
            <a:pPr lvl="0" algn="l"/>
            <a:endParaRPr lang="hu-HU" sz="2800" b="1" dirty="0" smtClean="0">
              <a:solidFill>
                <a:srgbClr val="FF0000"/>
              </a:solidFill>
            </a:endParaRPr>
          </a:p>
          <a:p>
            <a:pPr lvl="0" algn="l"/>
            <a:endParaRPr lang="hu-HU" sz="2800" b="1" dirty="0" smtClean="0"/>
          </a:p>
          <a:p>
            <a:pPr lvl="0" algn="l"/>
            <a:r>
              <a:rPr lang="hu-HU" sz="2800" dirty="0" smtClean="0">
                <a:solidFill>
                  <a:srgbClr val="0070C0"/>
                </a:solidFill>
              </a:rPr>
              <a:t>, </a:t>
            </a:r>
          </a:p>
          <a:p>
            <a:pPr algn="l"/>
            <a:r>
              <a:rPr lang="hu-HU" sz="2800" b="1" dirty="0" smtClean="0">
                <a:solidFill>
                  <a:srgbClr val="FF0000"/>
                </a:solidFill>
              </a:rPr>
              <a:t> </a:t>
            </a:r>
          </a:p>
          <a:p>
            <a:endParaRPr lang="hu-HU" sz="2800" b="1" dirty="0" smtClean="0"/>
          </a:p>
          <a:p>
            <a:endParaRPr lang="hu-HU" sz="2800" dirty="0" smtClean="0">
              <a:solidFill>
                <a:srgbClr val="FF0000"/>
              </a:solidFill>
            </a:endParaRPr>
          </a:p>
          <a:p>
            <a:pPr algn="l"/>
            <a:endParaRPr lang="hu-HU" sz="2800" dirty="0" smtClean="0">
              <a:solidFill>
                <a:srgbClr val="0070C0"/>
              </a:solidFill>
            </a:endParaRPr>
          </a:p>
          <a:p>
            <a:endParaRPr lang="hu-HU" sz="2800" dirty="0" smtClean="0">
              <a:solidFill>
                <a:srgbClr val="FF0000"/>
              </a:solidFill>
            </a:endParaRPr>
          </a:p>
          <a:p>
            <a:pPr lvl="0" algn="l"/>
            <a:r>
              <a:rPr lang="hu-HU" sz="2800" dirty="0" smtClean="0">
                <a:solidFill>
                  <a:srgbClr val="0070C0"/>
                </a:solidFill>
              </a:rPr>
              <a:t> </a:t>
            </a:r>
            <a:endParaRPr lang="hu-HU" sz="2800" dirty="0" smtClean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4500570"/>
            <a:ext cx="2957858" cy="176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MÉRGEZÉSEK</a:t>
            </a:r>
            <a:br>
              <a:rPr lang="hu-HU" dirty="0" smtClean="0">
                <a:solidFill>
                  <a:srgbClr val="FF0000"/>
                </a:solidFill>
              </a:rPr>
            </a:b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848872" cy="4248472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hu-HU" sz="8000" dirty="0" smtClean="0">
                <a:solidFill>
                  <a:srgbClr val="FF0000"/>
                </a:solidFill>
              </a:rPr>
              <a:t>ÉTEL MÉRGEZÉS:</a:t>
            </a:r>
          </a:p>
          <a:p>
            <a:pPr lvl="0" algn="l"/>
            <a:endParaRPr lang="hu-HU" sz="8000" b="1" dirty="0" smtClean="0">
              <a:solidFill>
                <a:srgbClr val="FF0000"/>
              </a:solidFill>
            </a:endParaRPr>
          </a:p>
          <a:p>
            <a:pPr algn="l"/>
            <a:r>
              <a:rPr lang="hu-HU" sz="8000" b="1" dirty="0" smtClean="0">
                <a:solidFill>
                  <a:srgbClr val="0070C0"/>
                </a:solidFill>
              </a:rPr>
              <a:t>Baktériumok, ill. azok méreganyagai:</a:t>
            </a:r>
          </a:p>
          <a:p>
            <a:pPr algn="l"/>
            <a:r>
              <a:rPr lang="hu-HU" sz="8000" dirty="0" smtClean="0">
                <a:solidFill>
                  <a:srgbClr val="0070C0"/>
                </a:solidFill>
              </a:rPr>
              <a:t>étel elfogyasztásával juta szervezetbe.</a:t>
            </a:r>
          </a:p>
          <a:p>
            <a:pPr algn="l"/>
            <a:r>
              <a:rPr lang="hu-HU" sz="8000" dirty="0" smtClean="0">
                <a:solidFill>
                  <a:srgbClr val="0070C0"/>
                </a:solidFill>
              </a:rPr>
              <a:t>Lappangási idő: 8-12 óra </a:t>
            </a:r>
          </a:p>
          <a:p>
            <a:pPr algn="l"/>
            <a:r>
              <a:rPr lang="hu-HU" sz="8000" dirty="0" smtClean="0">
                <a:solidFill>
                  <a:srgbClr val="0070C0"/>
                </a:solidFill>
              </a:rPr>
              <a:t>Salmonella, 1-5 óra baktériumokra. </a:t>
            </a:r>
          </a:p>
          <a:p>
            <a:pPr algn="l"/>
            <a:r>
              <a:rPr lang="hu-HU" sz="8000" dirty="0" smtClean="0">
                <a:solidFill>
                  <a:srgbClr val="0070C0"/>
                </a:solidFill>
              </a:rPr>
              <a:t>Tünetek: </a:t>
            </a:r>
            <a:r>
              <a:rPr lang="hu-HU" sz="8000" dirty="0" err="1" smtClean="0">
                <a:solidFill>
                  <a:srgbClr val="0070C0"/>
                </a:solidFill>
              </a:rPr>
              <a:t>gyomortályi</a:t>
            </a:r>
            <a:r>
              <a:rPr lang="hu-HU" sz="8000" dirty="0" smtClean="0">
                <a:solidFill>
                  <a:srgbClr val="0070C0"/>
                </a:solidFill>
              </a:rPr>
              <a:t> fájdalom, hányinger, hányás, hasmenés, fejfájás, láz. </a:t>
            </a:r>
          </a:p>
          <a:p>
            <a:pPr algn="l"/>
            <a:r>
              <a:rPr lang="hu-HU" sz="8000" dirty="0" smtClean="0">
                <a:solidFill>
                  <a:srgbClr val="0070C0"/>
                </a:solidFill>
              </a:rPr>
              <a:t>Teendők: kórházba szállítás, a kiszáradás és további kezelés</a:t>
            </a:r>
          </a:p>
          <a:p>
            <a:pPr lvl="0" algn="l"/>
            <a:endParaRPr lang="hu-HU" sz="2800" dirty="0" smtClean="0">
              <a:solidFill>
                <a:srgbClr val="0070C0"/>
              </a:solidFill>
            </a:endParaRPr>
          </a:p>
          <a:p>
            <a:pPr algn="l"/>
            <a:r>
              <a:rPr lang="hu-HU" sz="2800" dirty="0" smtClean="0">
                <a:solidFill>
                  <a:srgbClr val="0070C0"/>
                </a:solidFill>
              </a:rPr>
              <a:t> </a:t>
            </a:r>
          </a:p>
          <a:p>
            <a:pPr lvl="0" algn="l"/>
            <a:endParaRPr lang="hu-HU" sz="2800" b="1" dirty="0" smtClean="0">
              <a:solidFill>
                <a:srgbClr val="FF0000"/>
              </a:solidFill>
            </a:endParaRPr>
          </a:p>
          <a:p>
            <a:pPr lvl="0" algn="l"/>
            <a:endParaRPr lang="hu-HU" sz="2800" b="1" dirty="0" smtClean="0"/>
          </a:p>
          <a:p>
            <a:pPr lvl="0" algn="l"/>
            <a:r>
              <a:rPr lang="hu-HU" sz="2800" dirty="0" smtClean="0">
                <a:solidFill>
                  <a:srgbClr val="0070C0"/>
                </a:solidFill>
              </a:rPr>
              <a:t>, </a:t>
            </a:r>
          </a:p>
          <a:p>
            <a:pPr algn="l"/>
            <a:r>
              <a:rPr lang="hu-HU" sz="2800" b="1" dirty="0" smtClean="0">
                <a:solidFill>
                  <a:srgbClr val="FF0000"/>
                </a:solidFill>
              </a:rPr>
              <a:t> </a:t>
            </a:r>
          </a:p>
          <a:p>
            <a:endParaRPr lang="hu-HU" sz="2800" b="1" dirty="0" smtClean="0"/>
          </a:p>
          <a:p>
            <a:endParaRPr lang="hu-HU" sz="2800" dirty="0" smtClean="0">
              <a:solidFill>
                <a:srgbClr val="FF0000"/>
              </a:solidFill>
            </a:endParaRPr>
          </a:p>
          <a:p>
            <a:pPr algn="l"/>
            <a:endParaRPr lang="hu-HU" sz="2800" dirty="0" smtClean="0">
              <a:solidFill>
                <a:srgbClr val="0070C0"/>
              </a:solidFill>
            </a:endParaRPr>
          </a:p>
          <a:p>
            <a:endParaRPr lang="hu-HU" sz="2800" dirty="0" smtClean="0">
              <a:solidFill>
                <a:srgbClr val="FF0000"/>
              </a:solidFill>
            </a:endParaRPr>
          </a:p>
          <a:p>
            <a:pPr lvl="0" algn="l"/>
            <a:r>
              <a:rPr lang="hu-HU" sz="2800" dirty="0" smtClean="0">
                <a:solidFill>
                  <a:srgbClr val="0070C0"/>
                </a:solidFill>
              </a:rPr>
              <a:t> </a:t>
            </a:r>
            <a:endParaRPr lang="hu-HU" sz="2800" dirty="0" smtClean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4437112"/>
            <a:ext cx="2357454" cy="1979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MÉRGEZÉSEK</a:t>
            </a:r>
            <a:br>
              <a:rPr lang="hu-HU" dirty="0" smtClean="0">
                <a:solidFill>
                  <a:srgbClr val="FF0000"/>
                </a:solidFill>
              </a:rPr>
            </a:b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hu-HU" sz="8000" dirty="0" smtClean="0">
                <a:solidFill>
                  <a:srgbClr val="FF0000"/>
                </a:solidFill>
              </a:rPr>
              <a:t>ÉTEL MÉRGEZÉS:</a:t>
            </a:r>
          </a:p>
          <a:p>
            <a:pPr algn="l"/>
            <a:endParaRPr lang="hu-HU" sz="8000" dirty="0" smtClean="0">
              <a:solidFill>
                <a:srgbClr val="FF0000"/>
              </a:solidFill>
            </a:endParaRPr>
          </a:p>
          <a:p>
            <a:pPr algn="l"/>
            <a:r>
              <a:rPr lang="hu-HU" sz="8000" b="1" dirty="0" smtClean="0">
                <a:solidFill>
                  <a:srgbClr val="0070C0"/>
                </a:solidFill>
              </a:rPr>
              <a:t>Gombamérgezés:</a:t>
            </a:r>
          </a:p>
          <a:p>
            <a:pPr algn="l"/>
            <a:endParaRPr lang="hu-HU" sz="8000" dirty="0" smtClean="0">
              <a:solidFill>
                <a:srgbClr val="0070C0"/>
              </a:solidFill>
            </a:endParaRPr>
          </a:p>
          <a:p>
            <a:pPr algn="l"/>
            <a:r>
              <a:rPr lang="hu-HU" sz="8000" dirty="0" smtClean="0">
                <a:solidFill>
                  <a:srgbClr val="0070C0"/>
                </a:solidFill>
              </a:rPr>
              <a:t>Az ehető gombákkal keverik össze a mérges gombákat. Rövidebb- hosszabb a lappangási idő</a:t>
            </a:r>
          </a:p>
          <a:p>
            <a:pPr algn="l"/>
            <a:endParaRPr lang="hu-HU" sz="8000" dirty="0" smtClean="0">
              <a:solidFill>
                <a:srgbClr val="0070C0"/>
              </a:solidFill>
            </a:endParaRPr>
          </a:p>
          <a:p>
            <a:pPr algn="l"/>
            <a:r>
              <a:rPr lang="hu-HU" sz="8000" dirty="0" smtClean="0">
                <a:solidFill>
                  <a:srgbClr val="0070C0"/>
                </a:solidFill>
              </a:rPr>
              <a:t> Tünet: hányás, gyomortáji fájdalom hasmenés, izomgyengeség. </a:t>
            </a:r>
          </a:p>
          <a:p>
            <a:pPr algn="l"/>
            <a:endParaRPr lang="hu-HU" sz="8000" dirty="0" smtClean="0">
              <a:solidFill>
                <a:srgbClr val="0070C0"/>
              </a:solidFill>
            </a:endParaRPr>
          </a:p>
          <a:p>
            <a:pPr algn="l"/>
            <a:r>
              <a:rPr lang="hu-HU" sz="8000" dirty="0" smtClean="0">
                <a:solidFill>
                  <a:srgbClr val="0070C0"/>
                </a:solidFill>
              </a:rPr>
              <a:t> Teendő : Orvosi szén adása,majd Mentő!</a:t>
            </a:r>
          </a:p>
          <a:p>
            <a:pPr algn="l"/>
            <a:endParaRPr lang="hu-HU" sz="8000" dirty="0" smtClean="0">
              <a:solidFill>
                <a:srgbClr val="0070C0"/>
              </a:solidFill>
            </a:endParaRPr>
          </a:p>
          <a:p>
            <a:pPr algn="l"/>
            <a:r>
              <a:rPr lang="hu-HU" sz="8000" b="1" dirty="0" smtClean="0">
                <a:solidFill>
                  <a:srgbClr val="0070C0"/>
                </a:solidFill>
              </a:rPr>
              <a:t>Minden mérgezésnél Haladéktalanul mentőt kell hívni.</a:t>
            </a:r>
            <a:endParaRPr lang="hu-HU" sz="8000" dirty="0" smtClean="0">
              <a:solidFill>
                <a:srgbClr val="0070C0"/>
              </a:solidFill>
            </a:endParaRPr>
          </a:p>
          <a:p>
            <a:pPr lvl="0" algn="l"/>
            <a:endParaRPr lang="hu-HU" sz="8000" b="1" dirty="0" smtClean="0">
              <a:solidFill>
                <a:srgbClr val="FF0000"/>
              </a:solidFill>
            </a:endParaRPr>
          </a:p>
          <a:p>
            <a:pPr algn="l"/>
            <a:endParaRPr lang="hu-HU" sz="2800" dirty="0" smtClean="0">
              <a:solidFill>
                <a:srgbClr val="0070C0"/>
              </a:solidFill>
            </a:endParaRPr>
          </a:p>
          <a:p>
            <a:pPr lvl="0" algn="l"/>
            <a:endParaRPr lang="hu-HU" sz="2800" b="1" dirty="0" smtClean="0">
              <a:solidFill>
                <a:srgbClr val="FF0000"/>
              </a:solidFill>
            </a:endParaRPr>
          </a:p>
          <a:p>
            <a:pPr lvl="0" algn="l"/>
            <a:endParaRPr lang="hu-HU" sz="2800" b="1" dirty="0" smtClean="0"/>
          </a:p>
          <a:p>
            <a:pPr lvl="0" algn="l"/>
            <a:r>
              <a:rPr lang="hu-HU" sz="2800" dirty="0" smtClean="0">
                <a:solidFill>
                  <a:srgbClr val="0070C0"/>
                </a:solidFill>
              </a:rPr>
              <a:t>, </a:t>
            </a:r>
          </a:p>
          <a:p>
            <a:pPr algn="l"/>
            <a:r>
              <a:rPr lang="hu-HU" sz="2800" b="1" dirty="0" smtClean="0">
                <a:solidFill>
                  <a:srgbClr val="FF0000"/>
                </a:solidFill>
              </a:rPr>
              <a:t> </a:t>
            </a:r>
          </a:p>
          <a:p>
            <a:endParaRPr lang="hu-HU" sz="2800" b="1" dirty="0" smtClean="0"/>
          </a:p>
          <a:p>
            <a:endParaRPr lang="hu-HU" sz="2800" dirty="0" smtClean="0">
              <a:solidFill>
                <a:srgbClr val="FF0000"/>
              </a:solidFill>
            </a:endParaRPr>
          </a:p>
          <a:p>
            <a:pPr algn="l"/>
            <a:endParaRPr lang="hu-HU" sz="2800" dirty="0" smtClean="0">
              <a:solidFill>
                <a:srgbClr val="0070C0"/>
              </a:solidFill>
            </a:endParaRPr>
          </a:p>
          <a:p>
            <a:endParaRPr lang="hu-HU" sz="2800" dirty="0" smtClean="0">
              <a:solidFill>
                <a:srgbClr val="FF0000"/>
              </a:solidFill>
            </a:endParaRPr>
          </a:p>
          <a:p>
            <a:pPr lvl="0" algn="l"/>
            <a:r>
              <a:rPr lang="hu-HU" sz="2800" dirty="0" smtClean="0">
                <a:solidFill>
                  <a:srgbClr val="0070C0"/>
                </a:solidFill>
              </a:rPr>
              <a:t> </a:t>
            </a:r>
            <a:endParaRPr lang="hu-HU" sz="2800" dirty="0" smtClean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4295645"/>
            <a:ext cx="2311241" cy="2311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SZEMÉSZETI BALESET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Autofit/>
          </a:bodyPr>
          <a:lstStyle/>
          <a:p>
            <a:pPr lvl="0" algn="l"/>
            <a:r>
              <a:rPr lang="hu-HU" sz="2000" b="1" dirty="0" smtClean="0">
                <a:solidFill>
                  <a:srgbClr val="FF0000"/>
                </a:solidFill>
              </a:rPr>
              <a:t>Idegen tárgy:</a:t>
            </a:r>
          </a:p>
          <a:p>
            <a:pPr algn="l"/>
            <a:r>
              <a:rPr lang="hu-HU" sz="2000" dirty="0" smtClean="0">
                <a:solidFill>
                  <a:srgbClr val="0070C0"/>
                </a:solidFill>
              </a:rPr>
              <a:t> A szemen repesztett vagy zúzott seb keletkezik, vagy ütés,vagy idegentest kerül bele. </a:t>
            </a:r>
          </a:p>
          <a:p>
            <a:pPr algn="l"/>
            <a:r>
              <a:rPr lang="hu-HU" sz="2000" dirty="0" smtClean="0">
                <a:solidFill>
                  <a:srgbClr val="0070C0"/>
                </a:solidFill>
              </a:rPr>
              <a:t>Ez lehet: por ,kő, üveg, faforgács, rovar, vagy Ív, UV fény Látáskárosodást okozhatnak. </a:t>
            </a:r>
          </a:p>
          <a:p>
            <a:pPr algn="l"/>
            <a:r>
              <a:rPr lang="hu-HU" sz="2000" dirty="0" smtClean="0">
                <a:solidFill>
                  <a:srgbClr val="0070C0"/>
                </a:solidFill>
              </a:rPr>
              <a:t>A szembe tapadt bogarat TILOS kiszedni, </a:t>
            </a:r>
            <a:r>
              <a:rPr lang="hu-HU" sz="2000" b="1" dirty="0" smtClean="0">
                <a:solidFill>
                  <a:srgbClr val="0070C0"/>
                </a:solidFill>
              </a:rPr>
              <a:t>mindkét szemet bekötjük, mentő!</a:t>
            </a:r>
            <a:endParaRPr lang="hu-HU" sz="2000" b="1" dirty="0" smtClean="0">
              <a:solidFill>
                <a:srgbClr val="FF0000"/>
              </a:solidFill>
            </a:endParaRPr>
          </a:p>
          <a:p>
            <a:endParaRPr lang="hu-HU" sz="2000" b="1" dirty="0" smtClean="0"/>
          </a:p>
          <a:p>
            <a:endParaRPr lang="hu-HU" sz="2000" dirty="0" smtClean="0">
              <a:solidFill>
                <a:srgbClr val="FF0000"/>
              </a:solidFill>
            </a:endParaRPr>
          </a:p>
          <a:p>
            <a:pPr algn="l"/>
            <a:endParaRPr lang="hu-HU" sz="2000" dirty="0" smtClean="0">
              <a:solidFill>
                <a:srgbClr val="0070C0"/>
              </a:solidFill>
            </a:endParaRPr>
          </a:p>
          <a:p>
            <a:endParaRPr lang="hu-HU" sz="2000" dirty="0" smtClean="0">
              <a:solidFill>
                <a:srgbClr val="FF0000"/>
              </a:solidFill>
            </a:endParaRPr>
          </a:p>
          <a:p>
            <a:pPr lvl="0" algn="l"/>
            <a:r>
              <a:rPr lang="hu-HU" sz="2000" dirty="0" smtClean="0">
                <a:solidFill>
                  <a:srgbClr val="0070C0"/>
                </a:solidFill>
              </a:rPr>
              <a:t> </a:t>
            </a:r>
            <a:endParaRPr lang="hu-HU" sz="2000" dirty="0" smtClean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4286256"/>
            <a:ext cx="46228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SZEMÉSZETI BALESET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 fontScale="47500" lnSpcReduction="20000"/>
          </a:bodyPr>
          <a:lstStyle/>
          <a:p>
            <a:pPr lvl="0" algn="l"/>
            <a:r>
              <a:rPr lang="hu-HU" sz="4200" b="1" dirty="0" smtClean="0">
                <a:solidFill>
                  <a:srgbClr val="FF0000"/>
                </a:solidFill>
              </a:rPr>
              <a:t>Idegen tárgy:</a:t>
            </a:r>
          </a:p>
          <a:p>
            <a:pPr lvl="0" algn="l"/>
            <a:endParaRPr lang="hu-HU" sz="8000" b="1" dirty="0" smtClean="0">
              <a:solidFill>
                <a:srgbClr val="FF0000"/>
              </a:solidFill>
            </a:endParaRPr>
          </a:p>
          <a:p>
            <a:pPr algn="l"/>
            <a:r>
              <a:rPr lang="hu-HU" sz="4200" b="1" dirty="0" smtClean="0">
                <a:solidFill>
                  <a:srgbClr val="0070C0"/>
                </a:solidFill>
              </a:rPr>
              <a:t>HA MÉREG, LUG, SAV, MÉSZ, MALTER. </a:t>
            </a:r>
          </a:p>
          <a:p>
            <a:pPr algn="l"/>
            <a:r>
              <a:rPr lang="hu-HU" sz="4200" b="1" dirty="0" smtClean="0">
                <a:solidFill>
                  <a:srgbClr val="0070C0"/>
                </a:solidFill>
              </a:rPr>
              <a:t>akkor: 15-20 percig mossuk, bő vízzel kiöblítjük nem kötjük be a szemet mert kipisloghatja,vagy amíg a mentő megérkezik szemészetre szállítjuk</a:t>
            </a:r>
            <a:endParaRPr lang="hu-HU" sz="4200" dirty="0" smtClean="0">
              <a:solidFill>
                <a:srgbClr val="0070C0"/>
              </a:solidFill>
            </a:endParaRPr>
          </a:p>
          <a:p>
            <a:pPr algn="l"/>
            <a:endParaRPr lang="hu-HU" sz="2800" dirty="0" smtClean="0">
              <a:solidFill>
                <a:srgbClr val="0070C0"/>
              </a:solidFill>
            </a:endParaRPr>
          </a:p>
          <a:p>
            <a:pPr lvl="0" algn="l"/>
            <a:endParaRPr lang="hu-HU" sz="2800" b="1" dirty="0" smtClean="0">
              <a:solidFill>
                <a:srgbClr val="FF0000"/>
              </a:solidFill>
            </a:endParaRPr>
          </a:p>
          <a:p>
            <a:pPr lvl="0" algn="l"/>
            <a:endParaRPr lang="hu-HU" sz="2800" b="1" dirty="0" smtClean="0"/>
          </a:p>
          <a:p>
            <a:pPr lvl="0" algn="l"/>
            <a:r>
              <a:rPr lang="hu-HU" sz="2800" dirty="0" smtClean="0">
                <a:solidFill>
                  <a:srgbClr val="0070C0"/>
                </a:solidFill>
              </a:rPr>
              <a:t>, </a:t>
            </a:r>
          </a:p>
          <a:p>
            <a:pPr algn="l"/>
            <a:r>
              <a:rPr lang="hu-HU" sz="2800" b="1" dirty="0" smtClean="0">
                <a:solidFill>
                  <a:srgbClr val="FF0000"/>
                </a:solidFill>
              </a:rPr>
              <a:t> </a:t>
            </a:r>
          </a:p>
          <a:p>
            <a:endParaRPr lang="hu-HU" sz="2800" b="1" dirty="0" smtClean="0"/>
          </a:p>
          <a:p>
            <a:endParaRPr lang="hu-HU" sz="2800" dirty="0" smtClean="0">
              <a:solidFill>
                <a:srgbClr val="FF0000"/>
              </a:solidFill>
            </a:endParaRPr>
          </a:p>
          <a:p>
            <a:pPr algn="l"/>
            <a:endParaRPr lang="hu-HU" sz="2800" dirty="0" smtClean="0">
              <a:solidFill>
                <a:srgbClr val="0070C0"/>
              </a:solidFill>
            </a:endParaRPr>
          </a:p>
          <a:p>
            <a:endParaRPr lang="hu-HU" sz="2800" dirty="0" smtClean="0">
              <a:solidFill>
                <a:srgbClr val="FF0000"/>
              </a:solidFill>
            </a:endParaRPr>
          </a:p>
          <a:p>
            <a:pPr lvl="0" algn="l"/>
            <a:r>
              <a:rPr lang="hu-HU" sz="2800" dirty="0" smtClean="0">
                <a:solidFill>
                  <a:srgbClr val="0070C0"/>
                </a:solidFill>
              </a:rPr>
              <a:t> </a:t>
            </a:r>
            <a:endParaRPr lang="hu-HU" sz="2800" dirty="0" smtClean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857628"/>
            <a:ext cx="3534208" cy="2366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ELSŐSEGÉLY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buFontTx/>
              <a:buChar char="-"/>
            </a:pPr>
            <a:r>
              <a:rPr lang="hu-HU" dirty="0" smtClean="0">
                <a:solidFill>
                  <a:srgbClr val="FF0000"/>
                </a:solidFill>
              </a:rPr>
              <a:t> Baleset</a:t>
            </a:r>
          </a:p>
          <a:p>
            <a:pPr algn="l">
              <a:buFontTx/>
              <a:buChar char="-"/>
            </a:pPr>
            <a:r>
              <a:rPr lang="hu-HU" dirty="0" smtClean="0">
                <a:solidFill>
                  <a:srgbClr val="FF0000"/>
                </a:solidFill>
              </a:rPr>
              <a:t> Vérzés</a:t>
            </a:r>
          </a:p>
          <a:p>
            <a:pPr algn="l">
              <a:buFontTx/>
              <a:buChar char="-"/>
            </a:pPr>
            <a:r>
              <a:rPr lang="hu-HU" dirty="0" smtClean="0">
                <a:solidFill>
                  <a:srgbClr val="FF0000"/>
                </a:solidFill>
              </a:rPr>
              <a:t> Égés</a:t>
            </a:r>
          </a:p>
          <a:p>
            <a:pPr algn="l">
              <a:buFontTx/>
              <a:buChar char="-"/>
            </a:pPr>
            <a:r>
              <a:rPr lang="hu-HU" dirty="0" smtClean="0">
                <a:solidFill>
                  <a:srgbClr val="FF0000"/>
                </a:solidFill>
              </a:rPr>
              <a:t> Rovarcsípés</a:t>
            </a:r>
          </a:p>
          <a:p>
            <a:pPr algn="l">
              <a:buFontTx/>
              <a:buChar char="-"/>
            </a:pPr>
            <a:r>
              <a:rPr lang="hu-HU" dirty="0" smtClean="0">
                <a:solidFill>
                  <a:srgbClr val="FF0000"/>
                </a:solidFill>
              </a:rPr>
              <a:t> Mérgezés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140968"/>
            <a:ext cx="2227422" cy="314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ÁRAMÜTÉS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 fontScale="47500" lnSpcReduction="20000"/>
          </a:bodyPr>
          <a:lstStyle/>
          <a:p>
            <a:pPr lvl="0" algn="l"/>
            <a:endParaRPr lang="hu-HU" sz="4200" b="1" dirty="0" smtClean="0">
              <a:solidFill>
                <a:srgbClr val="FF0000"/>
              </a:solidFill>
            </a:endParaRPr>
          </a:p>
          <a:p>
            <a:pPr algn="l"/>
            <a:r>
              <a:rPr lang="hu-HU" sz="4200" b="1" dirty="0" smtClean="0">
                <a:solidFill>
                  <a:srgbClr val="FF0000"/>
                </a:solidFill>
              </a:rPr>
              <a:t>Ellátás:</a:t>
            </a:r>
            <a:r>
              <a:rPr lang="hu-HU" sz="4200" dirty="0" smtClean="0">
                <a:solidFill>
                  <a:srgbClr val="FF0000"/>
                </a:solidFill>
              </a:rPr>
              <a:t> TILOS ÁRAM ALATT A SÉRÜLTHÖZ HOZZÁNYÚLNI!!</a:t>
            </a:r>
          </a:p>
          <a:p>
            <a:pPr lvl="0" algn="l"/>
            <a:endParaRPr lang="hu-HU" sz="4200" dirty="0" smtClean="0">
              <a:solidFill>
                <a:srgbClr val="0070C0"/>
              </a:solidFill>
            </a:endParaRPr>
          </a:p>
          <a:p>
            <a:pPr marL="742950" lvl="0" indent="-742950" algn="l">
              <a:buAutoNum type="arabicPeriod"/>
            </a:pPr>
            <a:r>
              <a:rPr lang="hu-HU" sz="4200" dirty="0" smtClean="0">
                <a:solidFill>
                  <a:srgbClr val="0070C0"/>
                </a:solidFill>
              </a:rPr>
              <a:t>ÁRAMTALANITÁS</a:t>
            </a:r>
          </a:p>
          <a:p>
            <a:pPr marL="742950" lvl="0" indent="-742950" algn="l">
              <a:buAutoNum type="arabicPeriod"/>
            </a:pPr>
            <a:r>
              <a:rPr lang="hu-HU" sz="4200" dirty="0" smtClean="0">
                <a:solidFill>
                  <a:srgbClr val="0070C0"/>
                </a:solidFill>
              </a:rPr>
              <a:t>BETEGVÍZSGÁLAT</a:t>
            </a:r>
          </a:p>
          <a:p>
            <a:pPr marL="742950" lvl="0" indent="-742950" algn="l">
              <a:buAutoNum type="arabicPeriod"/>
            </a:pPr>
            <a:r>
              <a:rPr lang="hu-HU" sz="4200" dirty="0" smtClean="0">
                <a:solidFill>
                  <a:srgbClr val="0070C0"/>
                </a:solidFill>
              </a:rPr>
              <a:t>MENTŐ</a:t>
            </a:r>
          </a:p>
          <a:p>
            <a:pPr marL="742950" lvl="0" indent="-742950" algn="l"/>
            <a:endParaRPr lang="hu-HU" sz="4200" dirty="0" smtClean="0">
              <a:solidFill>
                <a:srgbClr val="0070C0"/>
              </a:solidFill>
            </a:endParaRPr>
          </a:p>
          <a:p>
            <a:pPr algn="l"/>
            <a:endParaRPr lang="hu-HU" sz="2800" dirty="0" smtClean="0">
              <a:solidFill>
                <a:srgbClr val="0070C0"/>
              </a:solidFill>
            </a:endParaRPr>
          </a:p>
          <a:p>
            <a:pPr lvl="0" algn="l"/>
            <a:endParaRPr lang="hu-HU" sz="2800" b="1" dirty="0" smtClean="0">
              <a:solidFill>
                <a:srgbClr val="FF0000"/>
              </a:solidFill>
            </a:endParaRPr>
          </a:p>
          <a:p>
            <a:pPr lvl="0" algn="l"/>
            <a:endParaRPr lang="hu-HU" sz="2800" b="1" dirty="0" smtClean="0"/>
          </a:p>
          <a:p>
            <a:pPr lvl="0" algn="l"/>
            <a:r>
              <a:rPr lang="hu-HU" sz="2800" dirty="0" smtClean="0">
                <a:solidFill>
                  <a:srgbClr val="0070C0"/>
                </a:solidFill>
              </a:rPr>
              <a:t>, </a:t>
            </a:r>
          </a:p>
          <a:p>
            <a:pPr algn="l"/>
            <a:r>
              <a:rPr lang="hu-HU" sz="2800" b="1" dirty="0" smtClean="0">
                <a:solidFill>
                  <a:srgbClr val="FF0000"/>
                </a:solidFill>
              </a:rPr>
              <a:t> </a:t>
            </a:r>
          </a:p>
          <a:p>
            <a:endParaRPr lang="hu-HU" sz="2800" b="1" dirty="0" smtClean="0"/>
          </a:p>
          <a:p>
            <a:endParaRPr lang="hu-HU" sz="2800" dirty="0" smtClean="0">
              <a:solidFill>
                <a:srgbClr val="FF0000"/>
              </a:solidFill>
            </a:endParaRPr>
          </a:p>
          <a:p>
            <a:pPr algn="l"/>
            <a:endParaRPr lang="hu-HU" sz="2800" dirty="0" smtClean="0">
              <a:solidFill>
                <a:srgbClr val="0070C0"/>
              </a:solidFill>
            </a:endParaRPr>
          </a:p>
          <a:p>
            <a:endParaRPr lang="hu-HU" sz="2800" dirty="0" smtClean="0">
              <a:solidFill>
                <a:srgbClr val="FF0000"/>
              </a:solidFill>
            </a:endParaRPr>
          </a:p>
          <a:p>
            <a:pPr lvl="0" algn="l"/>
            <a:r>
              <a:rPr lang="hu-HU" sz="2800" dirty="0" smtClean="0">
                <a:solidFill>
                  <a:srgbClr val="0070C0"/>
                </a:solidFill>
              </a:rPr>
              <a:t> </a:t>
            </a:r>
            <a:endParaRPr lang="hu-HU" sz="2800" dirty="0" smtClean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3857628"/>
            <a:ext cx="571500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FAGYÁS - KIHÜLÉS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 fontScale="25000" lnSpcReduction="20000"/>
          </a:bodyPr>
          <a:lstStyle/>
          <a:p>
            <a:pPr lvl="0" algn="l"/>
            <a:endParaRPr lang="hu-HU" sz="4200" b="1" dirty="0" smtClean="0">
              <a:solidFill>
                <a:srgbClr val="FF0000"/>
              </a:solidFill>
            </a:endParaRPr>
          </a:p>
          <a:p>
            <a:pPr algn="l">
              <a:buFontTx/>
              <a:buChar char="-"/>
            </a:pPr>
            <a:r>
              <a:rPr lang="hu-HU" sz="8000" dirty="0" smtClean="0">
                <a:solidFill>
                  <a:srgbClr val="0070C0"/>
                </a:solidFill>
              </a:rPr>
              <a:t> Meg kell akadályozni a további lehűléstől</a:t>
            </a:r>
          </a:p>
          <a:p>
            <a:pPr algn="l">
              <a:buFontTx/>
              <a:buChar char="-"/>
            </a:pPr>
            <a:r>
              <a:rPr lang="hu-HU" sz="8000" dirty="0" smtClean="0">
                <a:solidFill>
                  <a:srgbClr val="0070C0"/>
                </a:solidFill>
              </a:rPr>
              <a:t> A vizes vagy szűk ruházat eltávolítása</a:t>
            </a:r>
          </a:p>
          <a:p>
            <a:pPr algn="l">
              <a:buFontTx/>
              <a:buChar char="-"/>
            </a:pPr>
            <a:r>
              <a:rPr lang="hu-HU" sz="8000" dirty="0" smtClean="0">
                <a:solidFill>
                  <a:srgbClr val="0070C0"/>
                </a:solidFill>
              </a:rPr>
              <a:t> Gyűrű, karkötő, óra eltávolítása</a:t>
            </a:r>
          </a:p>
          <a:p>
            <a:pPr algn="l">
              <a:buFontTx/>
              <a:buChar char="-"/>
            </a:pPr>
            <a:r>
              <a:rPr lang="hu-HU" sz="8000" dirty="0" smtClean="0">
                <a:solidFill>
                  <a:srgbClr val="0070C0"/>
                </a:solidFill>
              </a:rPr>
              <a:t> Lassan felmelegíteni</a:t>
            </a:r>
          </a:p>
          <a:p>
            <a:pPr algn="l">
              <a:buFontTx/>
              <a:buChar char="-"/>
            </a:pPr>
            <a:r>
              <a:rPr lang="hu-HU" sz="8000" dirty="0" smtClean="0">
                <a:solidFill>
                  <a:srgbClr val="0070C0"/>
                </a:solidFill>
              </a:rPr>
              <a:t> Esetleges seb, sérülések ellátása</a:t>
            </a:r>
          </a:p>
          <a:p>
            <a:pPr algn="l">
              <a:buFontTx/>
              <a:buChar char="-"/>
            </a:pPr>
            <a:r>
              <a:rPr lang="hu-HU" sz="8000" dirty="0" smtClean="0">
                <a:solidFill>
                  <a:srgbClr val="0070C0"/>
                </a:solidFill>
              </a:rPr>
              <a:t> Orvost, mentőt </a:t>
            </a:r>
          </a:p>
          <a:p>
            <a:pPr algn="l">
              <a:buFontTx/>
              <a:buChar char="-"/>
            </a:pPr>
            <a:endParaRPr lang="hu-HU" sz="8000" dirty="0" smtClean="0">
              <a:solidFill>
                <a:srgbClr val="0070C0"/>
              </a:solidFill>
            </a:endParaRPr>
          </a:p>
          <a:p>
            <a:pPr algn="l"/>
            <a:r>
              <a:rPr lang="hu-HU" sz="8000" dirty="0" smtClean="0">
                <a:solidFill>
                  <a:srgbClr val="FF0000"/>
                </a:solidFill>
              </a:rPr>
              <a:t>  TILOS</a:t>
            </a:r>
          </a:p>
          <a:p>
            <a:pPr algn="l">
              <a:buFontTx/>
              <a:buChar char="-"/>
            </a:pPr>
            <a:r>
              <a:rPr lang="hu-HU" sz="8000" dirty="0" smtClean="0">
                <a:solidFill>
                  <a:srgbClr val="0070C0"/>
                </a:solidFill>
              </a:rPr>
              <a:t> A sérültet dörzsölni</a:t>
            </a:r>
          </a:p>
          <a:p>
            <a:pPr algn="l">
              <a:buFontTx/>
              <a:buChar char="-"/>
            </a:pPr>
            <a:r>
              <a:rPr lang="hu-HU" sz="8000" dirty="0" smtClean="0">
                <a:solidFill>
                  <a:srgbClr val="0070C0"/>
                </a:solidFill>
              </a:rPr>
              <a:t> A sérülést meleg víz alá tenni</a:t>
            </a:r>
          </a:p>
          <a:p>
            <a:pPr algn="l">
              <a:buFontTx/>
              <a:buChar char="-"/>
            </a:pPr>
            <a:r>
              <a:rPr lang="hu-HU" sz="8000" dirty="0" smtClean="0">
                <a:solidFill>
                  <a:srgbClr val="0070C0"/>
                </a:solidFill>
              </a:rPr>
              <a:t> A gyors hirtelen felmelegítés</a:t>
            </a:r>
          </a:p>
          <a:p>
            <a:pPr algn="l">
              <a:buFontTx/>
              <a:buChar char="-"/>
            </a:pPr>
            <a:r>
              <a:rPr lang="hu-HU" sz="8000" dirty="0" smtClean="0">
                <a:solidFill>
                  <a:srgbClr val="0070C0"/>
                </a:solidFill>
              </a:rPr>
              <a:t> Az alkohol fogyasztás</a:t>
            </a:r>
          </a:p>
          <a:p>
            <a:pPr marL="742950" lvl="0" indent="-742950" algn="l"/>
            <a:endParaRPr lang="hu-HU" sz="4200" dirty="0" smtClean="0">
              <a:solidFill>
                <a:srgbClr val="0070C0"/>
              </a:solidFill>
            </a:endParaRPr>
          </a:p>
          <a:p>
            <a:pPr algn="l"/>
            <a:endParaRPr lang="hu-HU" sz="2800" dirty="0" smtClean="0">
              <a:solidFill>
                <a:srgbClr val="0070C0"/>
              </a:solidFill>
            </a:endParaRPr>
          </a:p>
          <a:p>
            <a:pPr lvl="0" algn="l"/>
            <a:endParaRPr lang="hu-HU" sz="2800" b="1" dirty="0" smtClean="0">
              <a:solidFill>
                <a:srgbClr val="FF0000"/>
              </a:solidFill>
            </a:endParaRPr>
          </a:p>
          <a:p>
            <a:pPr lvl="0" algn="l"/>
            <a:endParaRPr lang="hu-HU" sz="2800" b="1" dirty="0" smtClean="0"/>
          </a:p>
          <a:p>
            <a:pPr lvl="0" algn="l"/>
            <a:r>
              <a:rPr lang="hu-HU" sz="2800" dirty="0" smtClean="0">
                <a:solidFill>
                  <a:srgbClr val="0070C0"/>
                </a:solidFill>
              </a:rPr>
              <a:t>, </a:t>
            </a:r>
          </a:p>
          <a:p>
            <a:pPr algn="l"/>
            <a:r>
              <a:rPr lang="hu-HU" sz="2800" b="1" dirty="0" smtClean="0">
                <a:solidFill>
                  <a:srgbClr val="FF0000"/>
                </a:solidFill>
              </a:rPr>
              <a:t> </a:t>
            </a:r>
          </a:p>
          <a:p>
            <a:endParaRPr lang="hu-HU" sz="2800" b="1" dirty="0" smtClean="0"/>
          </a:p>
          <a:p>
            <a:endParaRPr lang="hu-HU" sz="2800" dirty="0" smtClean="0">
              <a:solidFill>
                <a:srgbClr val="FF0000"/>
              </a:solidFill>
            </a:endParaRPr>
          </a:p>
          <a:p>
            <a:pPr algn="l"/>
            <a:endParaRPr lang="hu-HU" sz="2800" dirty="0" smtClean="0">
              <a:solidFill>
                <a:srgbClr val="0070C0"/>
              </a:solidFill>
            </a:endParaRPr>
          </a:p>
          <a:p>
            <a:endParaRPr lang="hu-HU" sz="2800" dirty="0" smtClean="0">
              <a:solidFill>
                <a:srgbClr val="FF0000"/>
              </a:solidFill>
            </a:endParaRPr>
          </a:p>
          <a:p>
            <a:pPr lvl="0" algn="l"/>
            <a:r>
              <a:rPr lang="hu-HU" sz="2800" dirty="0" smtClean="0">
                <a:solidFill>
                  <a:srgbClr val="0070C0"/>
                </a:solidFill>
              </a:rPr>
              <a:t> </a:t>
            </a:r>
            <a:endParaRPr lang="hu-HU" sz="2800" dirty="0" smtClean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7817" y="4270710"/>
            <a:ext cx="4568521" cy="1880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ÉGÉS, FORRÁZÁS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/>
          </a:bodyPr>
          <a:lstStyle/>
          <a:p>
            <a:pPr algn="l"/>
            <a:endParaRPr lang="hu-HU" sz="2600" dirty="0" smtClean="0">
              <a:solidFill>
                <a:srgbClr val="0070C0"/>
              </a:solidFill>
            </a:endParaRPr>
          </a:p>
          <a:p>
            <a:pPr algn="l">
              <a:buFontTx/>
              <a:buChar char="-"/>
            </a:pPr>
            <a:r>
              <a:rPr lang="hu-HU" sz="2600" dirty="0" smtClean="0">
                <a:solidFill>
                  <a:srgbClr val="0070C0"/>
                </a:solidFill>
              </a:rPr>
              <a:t> Háztartási baleset</a:t>
            </a:r>
          </a:p>
          <a:p>
            <a:pPr algn="l">
              <a:buFontTx/>
              <a:buChar char="-"/>
            </a:pPr>
            <a:r>
              <a:rPr lang="hu-HU" sz="2600" dirty="0" smtClean="0">
                <a:solidFill>
                  <a:srgbClr val="0070C0"/>
                </a:solidFill>
              </a:rPr>
              <a:t> Első- , másod- , harmadfokú.</a:t>
            </a:r>
          </a:p>
          <a:p>
            <a:pPr algn="l">
              <a:buFontTx/>
              <a:buChar char="-"/>
            </a:pPr>
            <a:r>
              <a:rPr lang="hu-HU" sz="2600" dirty="0" smtClean="0">
                <a:solidFill>
                  <a:srgbClr val="0070C0"/>
                </a:solidFill>
              </a:rPr>
              <a:t> Hő, vegyszer, áramütés, súrlódás.</a:t>
            </a:r>
          </a:p>
          <a:p>
            <a:pPr algn="l">
              <a:buFontTx/>
              <a:buChar char="-"/>
            </a:pPr>
            <a:r>
              <a:rPr lang="hu-HU" sz="2600" dirty="0" smtClean="0">
                <a:solidFill>
                  <a:srgbClr val="0070C0"/>
                </a:solidFill>
              </a:rPr>
              <a:t> Hideg, folyóvizes hűtés, 5-20 percen keresztül.</a:t>
            </a:r>
          </a:p>
          <a:p>
            <a:pPr algn="l">
              <a:buFontTx/>
              <a:buChar char="-"/>
            </a:pPr>
            <a:r>
              <a:rPr lang="hu-HU" sz="2600" dirty="0" smtClean="0">
                <a:solidFill>
                  <a:srgbClr val="0070C0"/>
                </a:solidFill>
              </a:rPr>
              <a:t> Fertőtlenítés, steril gézlap, pólyakötés.</a:t>
            </a:r>
          </a:p>
          <a:p>
            <a:pPr algn="l">
              <a:buFontTx/>
              <a:buChar char="-"/>
            </a:pPr>
            <a:r>
              <a:rPr lang="hu-HU" sz="2600" dirty="0" smtClean="0">
                <a:solidFill>
                  <a:srgbClr val="0070C0"/>
                </a:solidFill>
              </a:rPr>
              <a:t> Sebtapaszt NE alkalmazzunk.</a:t>
            </a:r>
          </a:p>
          <a:p>
            <a:pPr algn="l">
              <a:buFontTx/>
              <a:buChar char="-"/>
            </a:pPr>
            <a:r>
              <a:rPr lang="hu-HU" sz="2600" dirty="0" smtClean="0">
                <a:solidFill>
                  <a:srgbClr val="0070C0"/>
                </a:solidFill>
              </a:rPr>
              <a:t> TILOS! krémet, tejfölt, tejet tenni az éget felületre.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700808"/>
            <a:ext cx="2957976" cy="2119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ROVARCSÍPÉS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/>
          </a:bodyPr>
          <a:lstStyle/>
          <a:p>
            <a:pPr algn="l"/>
            <a:endParaRPr lang="hu-HU" sz="2600" dirty="0" smtClean="0">
              <a:solidFill>
                <a:srgbClr val="0070C0"/>
              </a:solidFill>
            </a:endParaRPr>
          </a:p>
          <a:p>
            <a:pPr algn="l">
              <a:buFontTx/>
              <a:buChar char="-"/>
            </a:pPr>
            <a:r>
              <a:rPr lang="hu-HU" sz="2600" dirty="0" smtClean="0">
                <a:solidFill>
                  <a:srgbClr val="0070C0"/>
                </a:solidFill>
              </a:rPr>
              <a:t> Bőrpír,duzzanat.</a:t>
            </a:r>
          </a:p>
          <a:p>
            <a:pPr algn="l">
              <a:buFontTx/>
              <a:buChar char="-"/>
            </a:pPr>
            <a:r>
              <a:rPr lang="hu-HU" sz="2600" dirty="0" smtClean="0">
                <a:solidFill>
                  <a:srgbClr val="0070C0"/>
                </a:solidFill>
              </a:rPr>
              <a:t> Rovarfullánk eltávolítása.</a:t>
            </a:r>
          </a:p>
          <a:p>
            <a:pPr algn="l">
              <a:buFontTx/>
              <a:buChar char="-"/>
            </a:pPr>
            <a:r>
              <a:rPr lang="hu-HU" sz="2600" dirty="0" smtClean="0">
                <a:solidFill>
                  <a:srgbClr val="0070C0"/>
                </a:solidFill>
              </a:rPr>
              <a:t> Hideg – jeges borogatás.</a:t>
            </a:r>
          </a:p>
          <a:p>
            <a:pPr algn="l">
              <a:buFontTx/>
              <a:buChar char="-"/>
            </a:pPr>
            <a:r>
              <a:rPr lang="hu-HU" sz="2600" dirty="0" smtClean="0">
                <a:solidFill>
                  <a:srgbClr val="0070C0"/>
                </a:solidFill>
              </a:rPr>
              <a:t> Krémek .</a:t>
            </a:r>
          </a:p>
          <a:p>
            <a:pPr algn="l">
              <a:buFontTx/>
              <a:buChar char="-"/>
            </a:pPr>
            <a:r>
              <a:rPr lang="hu-HU" sz="2600" dirty="0" smtClean="0">
                <a:solidFill>
                  <a:srgbClr val="0070C0"/>
                </a:solidFill>
              </a:rPr>
              <a:t> Allergiás reakció esetén mentőt hívni.</a:t>
            </a:r>
          </a:p>
          <a:p>
            <a:pPr algn="l"/>
            <a:r>
              <a:rPr lang="hu-HU" sz="2600" dirty="0" smtClean="0">
                <a:solidFill>
                  <a:srgbClr val="0070C0"/>
                </a:solidFill>
              </a:rPr>
              <a:t>  ( légzés nehézség, arcdagadás 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132856"/>
            <a:ext cx="3240360" cy="228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MŰFOGÁSOK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/>
          </a:bodyPr>
          <a:lstStyle/>
          <a:p>
            <a:pPr algn="l"/>
            <a:endParaRPr lang="hu-HU" sz="2600" dirty="0" smtClean="0">
              <a:solidFill>
                <a:srgbClr val="0070C0"/>
              </a:solidFill>
            </a:endParaRPr>
          </a:p>
          <a:p>
            <a:pPr algn="l"/>
            <a:endParaRPr lang="hu-HU" sz="2600" dirty="0" smtClean="0">
              <a:solidFill>
                <a:srgbClr val="0070C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714488"/>
            <a:ext cx="6507186" cy="466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MŰFOGÁSOK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/>
          </a:bodyPr>
          <a:lstStyle/>
          <a:p>
            <a:pPr algn="l"/>
            <a:endParaRPr lang="hu-HU" sz="2600" dirty="0" smtClean="0">
              <a:solidFill>
                <a:srgbClr val="0070C0"/>
              </a:solidFill>
            </a:endParaRPr>
          </a:p>
          <a:p>
            <a:pPr algn="l"/>
            <a:r>
              <a:rPr lang="hu-HU" sz="2600" dirty="0" smtClean="0">
                <a:solidFill>
                  <a:srgbClr val="0070C0"/>
                </a:solidFill>
              </a:rPr>
              <a:t>RAUTEK</a:t>
            </a:r>
          </a:p>
          <a:p>
            <a:pPr algn="l"/>
            <a:r>
              <a:rPr lang="hu-HU" sz="2600" dirty="0" smtClean="0">
                <a:solidFill>
                  <a:srgbClr val="FF0000"/>
                </a:solidFill>
              </a:rPr>
              <a:t>TILOS ALKALMAZNI:</a:t>
            </a:r>
          </a:p>
          <a:p>
            <a:pPr algn="l">
              <a:buFontTx/>
              <a:buChar char="-"/>
            </a:pPr>
            <a:r>
              <a:rPr lang="hu-HU" sz="2600" dirty="0" smtClean="0">
                <a:solidFill>
                  <a:srgbClr val="0070C0"/>
                </a:solidFill>
              </a:rPr>
              <a:t> Gerincsérült.</a:t>
            </a:r>
          </a:p>
          <a:p>
            <a:pPr algn="l">
              <a:buFontTx/>
              <a:buChar char="-"/>
            </a:pPr>
            <a:r>
              <a:rPr lang="hu-HU" sz="2600" dirty="0" smtClean="0">
                <a:solidFill>
                  <a:srgbClr val="0070C0"/>
                </a:solidFill>
              </a:rPr>
              <a:t> Medencesérült.</a:t>
            </a:r>
          </a:p>
          <a:p>
            <a:pPr algn="l">
              <a:buFontTx/>
              <a:buChar char="-"/>
            </a:pPr>
            <a:r>
              <a:rPr lang="hu-HU" sz="2600" dirty="0" smtClean="0">
                <a:solidFill>
                  <a:srgbClr val="0070C0"/>
                </a:solidFill>
              </a:rPr>
              <a:t> Mellkas sérült .</a:t>
            </a:r>
          </a:p>
          <a:p>
            <a:pPr algn="l">
              <a:buFontTx/>
              <a:buChar char="-"/>
            </a:pPr>
            <a:r>
              <a:rPr lang="hu-HU" sz="2600" dirty="0" smtClean="0">
                <a:solidFill>
                  <a:srgbClr val="0070C0"/>
                </a:solidFill>
              </a:rPr>
              <a:t> Nyílt hasi sérülés esetén.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000240"/>
            <a:ext cx="4050145" cy="4050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FEKTETÉSEK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/>
          </a:bodyPr>
          <a:lstStyle/>
          <a:p>
            <a:r>
              <a:rPr lang="hu-HU" sz="2600" dirty="0" smtClean="0">
                <a:solidFill>
                  <a:srgbClr val="0070C0"/>
                </a:solidFill>
              </a:rPr>
              <a:t>FEJSÉRÜLT FEKTETÉSE</a:t>
            </a:r>
          </a:p>
          <a:p>
            <a:endParaRPr lang="hu-HU" sz="2600" dirty="0" smtClean="0">
              <a:solidFill>
                <a:srgbClr val="0070C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3031" y="2651991"/>
            <a:ext cx="4092200" cy="3065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FEKTETÉSEK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/>
          </a:bodyPr>
          <a:lstStyle/>
          <a:p>
            <a:r>
              <a:rPr lang="hu-HU" sz="2600" dirty="0" smtClean="0">
                <a:solidFill>
                  <a:srgbClr val="0070C0"/>
                </a:solidFill>
              </a:rPr>
              <a:t>HASI SÉRÜLT FEKTETÉSE</a:t>
            </a: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endParaRPr lang="hu-HU" sz="2600" dirty="0" smtClean="0">
              <a:solidFill>
                <a:srgbClr val="0070C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2786058"/>
            <a:ext cx="32385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FEKTETÉSEK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/>
          </a:bodyPr>
          <a:lstStyle/>
          <a:p>
            <a:r>
              <a:rPr lang="hu-HU" sz="2600" dirty="0" smtClean="0">
                <a:solidFill>
                  <a:srgbClr val="0070C0"/>
                </a:solidFill>
              </a:rPr>
              <a:t>MELLKAS SÉRÜLT FEKTETÉSE</a:t>
            </a: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endParaRPr lang="hu-HU" sz="2600" dirty="0" smtClean="0">
              <a:solidFill>
                <a:srgbClr val="0070C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1443" y="2790536"/>
            <a:ext cx="4687513" cy="3024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FEKTETÉSEK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/>
          </a:bodyPr>
          <a:lstStyle/>
          <a:p>
            <a:r>
              <a:rPr lang="hu-HU" sz="2600" dirty="0" smtClean="0">
                <a:solidFill>
                  <a:srgbClr val="0070C0"/>
                </a:solidFill>
              </a:rPr>
              <a:t>SOKK FEKTETÉS</a:t>
            </a: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pPr algn="l"/>
            <a:endParaRPr lang="hu-HU" sz="2600" dirty="0" smtClean="0">
              <a:solidFill>
                <a:srgbClr val="0070C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2571744"/>
            <a:ext cx="3796434" cy="2942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699792" y="548680"/>
            <a:ext cx="5758408" cy="1470025"/>
          </a:xfrm>
        </p:spPr>
        <p:txBody>
          <a:bodyPr/>
          <a:lstStyle/>
          <a:p>
            <a:r>
              <a:rPr lang="hu-HU" dirty="0" smtClean="0">
                <a:solidFill>
                  <a:srgbClr val="00B050"/>
                </a:solidFill>
              </a:rPr>
              <a:t>Felismerés - Tájékozódás </a:t>
            </a:r>
            <a:endParaRPr lang="hu-HU" dirty="0">
              <a:solidFill>
                <a:srgbClr val="00B05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24873" y="1988840"/>
            <a:ext cx="8251583" cy="3649960"/>
          </a:xfrm>
        </p:spPr>
        <p:txBody>
          <a:bodyPr>
            <a:normAutofit/>
          </a:bodyPr>
          <a:lstStyle/>
          <a:p>
            <a:pPr algn="l"/>
            <a:endParaRPr lang="hu-HU" sz="1600" dirty="0" smtClean="0">
              <a:solidFill>
                <a:srgbClr val="0070C0"/>
              </a:solidFill>
            </a:endParaRPr>
          </a:p>
          <a:p>
            <a:pPr lvl="0" algn="l"/>
            <a:endParaRPr lang="hu-HU" sz="2200" dirty="0" smtClean="0">
              <a:solidFill>
                <a:srgbClr val="00B050"/>
              </a:solidFill>
            </a:endParaRPr>
          </a:p>
          <a:p>
            <a:pPr lvl="0" algn="l"/>
            <a:r>
              <a:rPr lang="hu-HU" sz="2600" dirty="0" smtClean="0">
                <a:solidFill>
                  <a:srgbClr val="00B050"/>
                </a:solidFill>
              </a:rPr>
              <a:t>- Tájékozódás- Mi történt? Hol történt?</a:t>
            </a:r>
          </a:p>
          <a:p>
            <a:pPr lvl="0" algn="l"/>
            <a:r>
              <a:rPr lang="hu-HU" sz="2600" dirty="0" smtClean="0">
                <a:solidFill>
                  <a:srgbClr val="00B050"/>
                </a:solidFill>
              </a:rPr>
              <a:t>- Fennáll-e még a vészhelyzet? – robbanásveszély?</a:t>
            </a:r>
          </a:p>
          <a:p>
            <a:pPr lvl="0" algn="l"/>
            <a:r>
              <a:rPr lang="hu-HU" sz="2600" dirty="0" smtClean="0">
                <a:solidFill>
                  <a:srgbClr val="00B050"/>
                </a:solidFill>
              </a:rPr>
              <a:t>- Helyszínbiztosítás: elakadás jelzőkihelyezése, áramtalaníts</a:t>
            </a:r>
          </a:p>
          <a:p>
            <a:pPr lvl="0" algn="l"/>
            <a:r>
              <a:rPr lang="hu-HU" sz="2600" dirty="0" smtClean="0">
                <a:solidFill>
                  <a:srgbClr val="00B050"/>
                </a:solidFill>
              </a:rPr>
              <a:t>- Tájékozódás a beteg ill. a sérültek állapotáról, számáról</a:t>
            </a:r>
            <a:r>
              <a:rPr lang="hu-HU" sz="2200" dirty="0" smtClean="0">
                <a:solidFill>
                  <a:srgbClr val="00B050"/>
                </a:solidFill>
              </a:rPr>
              <a:t>.</a:t>
            </a:r>
          </a:p>
          <a:p>
            <a:pPr algn="l">
              <a:buFont typeface="Arial" pitchFamily="34" charset="0"/>
              <a:buChar char="•"/>
            </a:pPr>
            <a:endParaRPr lang="hu-HU" sz="1600" dirty="0" smtClean="0">
              <a:solidFill>
                <a:srgbClr val="0070C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5954" name="Picture 2" descr="Incorrect Answer Clip Art At Clker - Animated Gif Wrong Answer Transparent  PNG - 600x333 - Free Download on Nice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4573447"/>
            <a:ext cx="1140765" cy="17719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KÖTÉSEK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/>
          </a:bodyPr>
          <a:lstStyle/>
          <a:p>
            <a:r>
              <a:rPr lang="hu-HU" sz="2600" dirty="0" smtClean="0">
                <a:solidFill>
                  <a:srgbClr val="0070C0"/>
                </a:solidFill>
              </a:rPr>
              <a:t>NYOMÓKÖTÉS</a:t>
            </a:r>
          </a:p>
          <a:p>
            <a:endParaRPr lang="hu-HU" sz="2600" dirty="0" smtClean="0">
              <a:solidFill>
                <a:srgbClr val="0070C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2500306"/>
            <a:ext cx="185738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2500306"/>
            <a:ext cx="1877730" cy="187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2500306"/>
            <a:ext cx="185738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28" y="4643446"/>
            <a:ext cx="185738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6" y="4643446"/>
            <a:ext cx="185738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KÖTÉSEK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85786" y="1857364"/>
            <a:ext cx="7664896" cy="4248472"/>
          </a:xfrm>
        </p:spPr>
        <p:txBody>
          <a:bodyPr>
            <a:normAutofit/>
          </a:bodyPr>
          <a:lstStyle/>
          <a:p>
            <a:r>
              <a:rPr lang="hu-HU" sz="2600" dirty="0" smtClean="0">
                <a:solidFill>
                  <a:srgbClr val="0070C0"/>
                </a:solidFill>
              </a:rPr>
              <a:t>FEDŐKÖTÉS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2643182"/>
            <a:ext cx="19240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2643182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KÖTÉSEK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664896" cy="4248472"/>
          </a:xfrm>
        </p:spPr>
        <p:txBody>
          <a:bodyPr>
            <a:normAutofit/>
          </a:bodyPr>
          <a:lstStyle/>
          <a:p>
            <a:r>
              <a:rPr lang="hu-HU" sz="2600" dirty="0" smtClean="0">
                <a:solidFill>
                  <a:srgbClr val="0070C0"/>
                </a:solidFill>
              </a:rPr>
              <a:t>SAPKAKÖTÉS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2500306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2500306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2500306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KARITATÍV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11560" y="1844824"/>
            <a:ext cx="7664896" cy="576064"/>
          </a:xfrm>
        </p:spPr>
        <p:txBody>
          <a:bodyPr>
            <a:normAutofit fontScale="25000" lnSpcReduction="20000"/>
          </a:bodyPr>
          <a:lstStyle/>
          <a:p>
            <a:r>
              <a:rPr lang="hu-HU" sz="11200" dirty="0" smtClean="0">
                <a:solidFill>
                  <a:srgbClr val="0070C0"/>
                </a:solidFill>
              </a:rPr>
              <a:t>FAGYÁS</a:t>
            </a: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r>
              <a:rPr lang="hu-HU" sz="2800" b="1" dirty="0" smtClean="0"/>
              <a:t> </a:t>
            </a:r>
            <a:endParaRPr lang="hu-HU" sz="2600" dirty="0" smtClean="0">
              <a:solidFill>
                <a:srgbClr val="0070C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Kép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2055" y="188640"/>
            <a:ext cx="249194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Táblázat 10"/>
          <p:cNvGraphicFramePr>
            <a:graphicFrameLocks noGrp="1"/>
          </p:cNvGraphicFramePr>
          <p:nvPr/>
        </p:nvGraphicFramePr>
        <p:xfrm>
          <a:off x="395536" y="2996952"/>
          <a:ext cx="8280920" cy="2367982"/>
        </p:xfrm>
        <a:graphic>
          <a:graphicData uri="http://schemas.openxmlformats.org/drawingml/2006/table">
            <a:tbl>
              <a:tblPr/>
              <a:tblGrid>
                <a:gridCol w="4115830"/>
                <a:gridCol w="4165090"/>
              </a:tblGrid>
              <a:tr h="4229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800" b="1" dirty="0">
                          <a:solidFill>
                            <a:srgbClr val="92D05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TEDD</a:t>
                      </a:r>
                      <a:endParaRPr lang="hu-HU" sz="2800" dirty="0">
                        <a:solidFill>
                          <a:srgbClr val="92D05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800" b="1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NE TEDD</a:t>
                      </a:r>
                      <a:endParaRPr lang="hu-HU" sz="28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874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"/>
                      </a:pPr>
                      <a:r>
                        <a:rPr lang="hu-HU" sz="1800" b="1" dirty="0">
                          <a:solidFill>
                            <a:srgbClr val="92D05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Takard be, vagy vidd meleg helyre!</a:t>
                      </a:r>
                      <a:endParaRPr lang="hu-HU" sz="1800" dirty="0">
                        <a:solidFill>
                          <a:srgbClr val="92D05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"/>
                      </a:pPr>
                      <a:r>
                        <a:rPr lang="hu-HU" sz="1800" b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TILOS!  meleg vízzel locsolni!</a:t>
                      </a:r>
                      <a:endParaRPr lang="hu-HU" sz="180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212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"/>
                      </a:pPr>
                      <a:r>
                        <a:rPr lang="hu-HU" sz="1800" b="1" dirty="0">
                          <a:solidFill>
                            <a:srgbClr val="92D05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 vizes ruhát távolítsd el!</a:t>
                      </a:r>
                      <a:endParaRPr lang="hu-HU" sz="1800" dirty="0">
                        <a:solidFill>
                          <a:srgbClr val="92D05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"/>
                      </a:pPr>
                      <a:r>
                        <a:rPr lang="hu-HU" sz="1800" b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NE dörzsöld!</a:t>
                      </a:r>
                      <a:endParaRPr lang="hu-HU" sz="180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394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"/>
                      </a:pPr>
                      <a:r>
                        <a:rPr lang="hu-HU" sz="1800" b="1" dirty="0">
                          <a:solidFill>
                            <a:srgbClr val="92D05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Lassan, fokozatosan melegítsd fel!</a:t>
                      </a:r>
                      <a:endParaRPr lang="hu-HU" sz="1800" dirty="0">
                        <a:solidFill>
                          <a:srgbClr val="92D05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"/>
                      </a:pPr>
                      <a:r>
                        <a:rPr lang="hu-HU" sz="1800" b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TILOS! a gyors, hirtelen felmelegítés.</a:t>
                      </a:r>
                      <a:endParaRPr lang="hu-HU" sz="180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212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"/>
                      </a:pPr>
                      <a:r>
                        <a:rPr lang="hu-HU" sz="1800" b="1" dirty="0">
                          <a:solidFill>
                            <a:srgbClr val="92D05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Hívj hozzá mentőt, orvost!</a:t>
                      </a:r>
                      <a:endParaRPr lang="hu-HU" sz="1800" dirty="0">
                        <a:solidFill>
                          <a:srgbClr val="92D05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"/>
                      </a:pPr>
                      <a:r>
                        <a:rPr lang="hu-HU" sz="1800" b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NE hagyd magára!</a:t>
                      </a:r>
                      <a:endParaRPr lang="hu-HU" sz="180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424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"/>
                      </a:pPr>
                      <a:r>
                        <a:rPr lang="hu-HU" sz="1800" b="1" dirty="0">
                          <a:solidFill>
                            <a:srgbClr val="92D05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Ha eszméleténél van, langyos teát itass vele!</a:t>
                      </a:r>
                      <a:endParaRPr lang="hu-HU" sz="1800" dirty="0">
                        <a:solidFill>
                          <a:srgbClr val="92D05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"/>
                      </a:pPr>
                      <a:r>
                        <a:rPr lang="hu-HU" sz="1800" b="1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TILOS! forró italt, vagy alkoholt itatni a sérülttel.</a:t>
                      </a:r>
                      <a:endParaRPr lang="hu-HU" sz="18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KARITATÍV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11560" y="1844824"/>
            <a:ext cx="7664896" cy="648072"/>
          </a:xfrm>
        </p:spPr>
        <p:txBody>
          <a:bodyPr>
            <a:normAutofit fontScale="25000" lnSpcReduction="20000"/>
          </a:bodyPr>
          <a:lstStyle/>
          <a:p>
            <a:r>
              <a:rPr lang="hu-HU" sz="11200" dirty="0" smtClean="0">
                <a:solidFill>
                  <a:srgbClr val="0070C0"/>
                </a:solidFill>
              </a:rPr>
              <a:t>FAGYÁS</a:t>
            </a: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r>
              <a:rPr lang="hu-HU" sz="2800" b="1" dirty="0" smtClean="0"/>
              <a:t> </a:t>
            </a:r>
            <a:endParaRPr lang="hu-HU" sz="2600" dirty="0" smtClean="0">
              <a:solidFill>
                <a:srgbClr val="0070C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Kép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2055" y="188640"/>
            <a:ext cx="249194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lcím 2"/>
          <p:cNvSpPr txBox="1">
            <a:spLocks/>
          </p:cNvSpPr>
          <p:nvPr/>
        </p:nvSpPr>
        <p:spPr>
          <a:xfrm>
            <a:off x="539552" y="3573016"/>
            <a:ext cx="7664896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1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Alcím 2"/>
          <p:cNvSpPr txBox="1">
            <a:spLocks/>
          </p:cNvSpPr>
          <p:nvPr/>
        </p:nvSpPr>
        <p:spPr>
          <a:xfrm>
            <a:off x="611560" y="3356992"/>
            <a:ext cx="7664896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</a:pPr>
            <a:r>
              <a:rPr lang="hu-HU" dirty="0" smtClean="0">
                <a:solidFill>
                  <a:srgbClr val="0070C0"/>
                </a:solidFill>
              </a:rPr>
              <a:t>Míg a városban elsősorban hajléktalanokat veszélyezteti a megfagyás, addig a természetben a téli   kirándulások, sportok óvatlan vagy felelőtlen kedvelői a szenvedő alanyok.</a:t>
            </a:r>
          </a:p>
          <a:p>
            <a:pPr algn="ctr">
              <a:spcBef>
                <a:spcPct val="20000"/>
              </a:spcBef>
            </a:pPr>
            <a:r>
              <a:rPr lang="hu-HU" dirty="0" smtClean="0">
                <a:solidFill>
                  <a:srgbClr val="0070C0"/>
                </a:solidFill>
              </a:rPr>
              <a:t> </a:t>
            </a:r>
          </a:p>
          <a:p>
            <a:pPr algn="ctr">
              <a:spcBef>
                <a:spcPct val="20000"/>
              </a:spcBef>
            </a:pPr>
            <a:endParaRPr kumimoji="0" lang="hu-HU" sz="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8723" name="Picture 3" descr="Try this simple way to help homeless people this wint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365104"/>
            <a:ext cx="3976994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KARITATÍV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11560" y="1844824"/>
            <a:ext cx="7664896" cy="648072"/>
          </a:xfrm>
        </p:spPr>
        <p:txBody>
          <a:bodyPr>
            <a:normAutofit fontScale="25000" lnSpcReduction="20000"/>
          </a:bodyPr>
          <a:lstStyle/>
          <a:p>
            <a:r>
              <a:rPr lang="hu-HU" sz="11200" dirty="0" smtClean="0">
                <a:solidFill>
                  <a:srgbClr val="0070C0"/>
                </a:solidFill>
              </a:rPr>
              <a:t>FAGYÁS</a:t>
            </a: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r>
              <a:rPr lang="hu-HU" sz="2800" b="1" dirty="0" smtClean="0"/>
              <a:t> </a:t>
            </a:r>
            <a:endParaRPr lang="hu-HU" sz="2600" dirty="0" smtClean="0">
              <a:solidFill>
                <a:srgbClr val="0070C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Kép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2055" y="188640"/>
            <a:ext cx="249194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lcím 2"/>
          <p:cNvSpPr txBox="1">
            <a:spLocks/>
          </p:cNvSpPr>
          <p:nvPr/>
        </p:nvSpPr>
        <p:spPr>
          <a:xfrm>
            <a:off x="539552" y="3573016"/>
            <a:ext cx="7664896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1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Alcím 2"/>
          <p:cNvSpPr txBox="1">
            <a:spLocks/>
          </p:cNvSpPr>
          <p:nvPr/>
        </p:nvSpPr>
        <p:spPr>
          <a:xfrm>
            <a:off x="611560" y="3356992"/>
            <a:ext cx="7664896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spcBef>
                <a:spcPct val="20000"/>
              </a:spcBef>
            </a:pPr>
            <a:r>
              <a:rPr lang="hu-HU" dirty="0" smtClean="0">
                <a:solidFill>
                  <a:srgbClr val="0070C0"/>
                </a:solidFill>
              </a:rPr>
              <a:t>A fagyási sérült ellátásának első lépéseként meg kell akadályozni a további lehűlést. Lehetőleg vigyük a sérültet meleg helyre, vagy legalább takarjuk be.</a:t>
            </a:r>
          </a:p>
          <a:p>
            <a:pPr algn="ctr">
              <a:spcBef>
                <a:spcPct val="20000"/>
              </a:spcBef>
            </a:pPr>
            <a:r>
              <a:rPr lang="hu-HU" dirty="0" smtClean="0">
                <a:solidFill>
                  <a:srgbClr val="0070C0"/>
                </a:solidFill>
              </a:rPr>
              <a:t>.</a:t>
            </a:r>
          </a:p>
          <a:p>
            <a:pPr algn="ctr">
              <a:spcBef>
                <a:spcPct val="20000"/>
              </a:spcBef>
            </a:pPr>
            <a:r>
              <a:rPr lang="hu-HU" dirty="0" smtClean="0">
                <a:solidFill>
                  <a:srgbClr val="0070C0"/>
                </a:solidFill>
              </a:rPr>
              <a:t> </a:t>
            </a:r>
          </a:p>
          <a:p>
            <a:pPr algn="ctr">
              <a:spcBef>
                <a:spcPct val="20000"/>
              </a:spcBef>
            </a:pPr>
            <a:endParaRPr kumimoji="0" lang="hu-HU" sz="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0770" name="Picture 2" descr="Ennyien fagytak halálra Magyarországon a télen: sokan a fűtetlen  otthonukban hűltek k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005064"/>
            <a:ext cx="4369279" cy="24566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KARITATÍV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11560" y="1844824"/>
            <a:ext cx="7664896" cy="648072"/>
          </a:xfrm>
        </p:spPr>
        <p:txBody>
          <a:bodyPr>
            <a:normAutofit fontScale="25000" lnSpcReduction="20000"/>
          </a:bodyPr>
          <a:lstStyle/>
          <a:p>
            <a:r>
              <a:rPr lang="hu-HU" sz="11200" dirty="0" smtClean="0">
                <a:solidFill>
                  <a:srgbClr val="0070C0"/>
                </a:solidFill>
              </a:rPr>
              <a:t>FAGYÁS</a:t>
            </a: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r>
              <a:rPr lang="hu-HU" sz="2800" b="1" dirty="0" smtClean="0"/>
              <a:t> </a:t>
            </a:r>
            <a:endParaRPr lang="hu-HU" sz="2600" dirty="0" smtClean="0">
              <a:solidFill>
                <a:srgbClr val="0070C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Kép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2055" y="188640"/>
            <a:ext cx="249194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lcím 2"/>
          <p:cNvSpPr txBox="1">
            <a:spLocks/>
          </p:cNvSpPr>
          <p:nvPr/>
        </p:nvSpPr>
        <p:spPr>
          <a:xfrm>
            <a:off x="539552" y="3573016"/>
            <a:ext cx="7664896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1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Alcím 2"/>
          <p:cNvSpPr txBox="1">
            <a:spLocks/>
          </p:cNvSpPr>
          <p:nvPr/>
        </p:nvSpPr>
        <p:spPr>
          <a:xfrm>
            <a:off x="683568" y="3140968"/>
            <a:ext cx="7664896" cy="1656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just">
              <a:spcBef>
                <a:spcPct val="20000"/>
              </a:spcBef>
            </a:pPr>
            <a:r>
              <a:rPr lang="hu-HU" b="1" dirty="0" smtClean="0"/>
              <a:t> </a:t>
            </a:r>
            <a:r>
              <a:rPr lang="hu-H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Az esetleg vizes ruhadarabokat távolítsuk el, cseréljük őket szárazra. A legfontosabb teendő a sérült szöveti területen a vérkeringés helyreállítása. Ennek feltétele, hogy ha szorító, szűk ruhadarab akadályozza ezt, akkor azt a lehető leggyorsabban el kell távolítani.</a:t>
            </a:r>
          </a:p>
          <a:p>
            <a:pPr lvl="0" algn="just">
              <a:spcBef>
                <a:spcPct val="20000"/>
              </a:spcBef>
            </a:pPr>
            <a:r>
              <a:rPr lang="hu-HU" b="1" dirty="0" smtClean="0"/>
              <a:t> </a:t>
            </a:r>
            <a:r>
              <a:rPr lang="hu-H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Ugyancsak el kell távolítani a testékszereket (gyűrű, karkötő </a:t>
            </a:r>
            <a:r>
              <a:rPr lang="hu-HU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stb</a:t>
            </a:r>
            <a:r>
              <a:rPr lang="hu-H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hu-HU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>
              <a:spcBef>
                <a:spcPct val="20000"/>
              </a:spcBef>
            </a:pPr>
            <a:endParaRPr lang="hu-HU" dirty="0" smtClean="0">
              <a:solidFill>
                <a:srgbClr val="0070C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hu-HU" dirty="0" smtClean="0">
                <a:solidFill>
                  <a:srgbClr val="0070C0"/>
                </a:solidFill>
              </a:rPr>
              <a:t> </a:t>
            </a:r>
          </a:p>
          <a:p>
            <a:pPr algn="ctr">
              <a:spcBef>
                <a:spcPct val="20000"/>
              </a:spcBef>
            </a:pPr>
            <a:endParaRPr kumimoji="0" lang="hu-HU" sz="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28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5317" y="4725144"/>
            <a:ext cx="2105400" cy="1965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KARITATÍV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11560" y="1844824"/>
            <a:ext cx="7664896" cy="648072"/>
          </a:xfrm>
        </p:spPr>
        <p:txBody>
          <a:bodyPr>
            <a:normAutofit fontScale="25000" lnSpcReduction="20000"/>
          </a:bodyPr>
          <a:lstStyle/>
          <a:p>
            <a:r>
              <a:rPr lang="hu-HU" sz="11200" dirty="0" smtClean="0">
                <a:solidFill>
                  <a:srgbClr val="0070C0"/>
                </a:solidFill>
              </a:rPr>
              <a:t>FAGYÁS</a:t>
            </a: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r>
              <a:rPr lang="hu-HU" sz="2800" b="1" dirty="0" smtClean="0"/>
              <a:t> </a:t>
            </a:r>
            <a:endParaRPr lang="hu-HU" sz="2600" dirty="0" smtClean="0">
              <a:solidFill>
                <a:srgbClr val="0070C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Kép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2055" y="188640"/>
            <a:ext cx="249194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lcím 2"/>
          <p:cNvSpPr txBox="1">
            <a:spLocks/>
          </p:cNvSpPr>
          <p:nvPr/>
        </p:nvSpPr>
        <p:spPr>
          <a:xfrm>
            <a:off x="539552" y="3573016"/>
            <a:ext cx="7664896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1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Alcím 2"/>
          <p:cNvSpPr txBox="1">
            <a:spLocks/>
          </p:cNvSpPr>
          <p:nvPr/>
        </p:nvSpPr>
        <p:spPr>
          <a:xfrm>
            <a:off x="611560" y="2996952"/>
            <a:ext cx="7664896" cy="1512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spcBef>
                <a:spcPct val="20000"/>
              </a:spcBef>
            </a:pPr>
            <a:r>
              <a:rPr lang="hu-H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A fagyott felszínt lassan, fokozatosan kell fölmelegíteni, de csak akkor, ha nem áll fönn az újrafagyás veszélye. Ehhez a fájdalmas és érzéketlen hideg területet egyáltalán nem szabad dörzsölni, különösen hideg, piszkos hóval nem, nehogy még nagyobb területen fagyást és mechanikai sérülést, sőt tetanuszos fertőzést okozzunk.</a:t>
            </a:r>
          </a:p>
          <a:p>
            <a:pPr algn="just">
              <a:spcBef>
                <a:spcPct val="20000"/>
              </a:spcBef>
            </a:pPr>
            <a:endParaRPr lang="hu-HU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>
              <a:spcBef>
                <a:spcPct val="20000"/>
              </a:spcBef>
            </a:pPr>
            <a:endParaRPr lang="hu-HU" dirty="0" smtClean="0">
              <a:solidFill>
                <a:srgbClr val="0070C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hu-HU" dirty="0" smtClean="0">
                <a:solidFill>
                  <a:srgbClr val="0070C0"/>
                </a:solidFill>
              </a:rPr>
              <a:t> </a:t>
            </a:r>
          </a:p>
          <a:p>
            <a:pPr algn="ctr">
              <a:spcBef>
                <a:spcPct val="20000"/>
              </a:spcBef>
            </a:pPr>
            <a:endParaRPr kumimoji="0" lang="hu-HU" sz="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28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4171950"/>
            <a:ext cx="249555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KARITATÍV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11560" y="1844824"/>
            <a:ext cx="7664896" cy="648072"/>
          </a:xfrm>
        </p:spPr>
        <p:txBody>
          <a:bodyPr>
            <a:normAutofit fontScale="25000" lnSpcReduction="20000"/>
          </a:bodyPr>
          <a:lstStyle/>
          <a:p>
            <a:r>
              <a:rPr lang="hu-HU" sz="11200" dirty="0" smtClean="0">
                <a:solidFill>
                  <a:srgbClr val="0070C0"/>
                </a:solidFill>
              </a:rPr>
              <a:t>FAGYÁS</a:t>
            </a: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r>
              <a:rPr lang="hu-HU" sz="2800" b="1" dirty="0" smtClean="0"/>
              <a:t> </a:t>
            </a:r>
            <a:endParaRPr lang="hu-HU" sz="2600" dirty="0" smtClean="0">
              <a:solidFill>
                <a:srgbClr val="0070C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Kép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2055" y="188640"/>
            <a:ext cx="249194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lcím 2"/>
          <p:cNvSpPr txBox="1">
            <a:spLocks/>
          </p:cNvSpPr>
          <p:nvPr/>
        </p:nvSpPr>
        <p:spPr>
          <a:xfrm>
            <a:off x="539552" y="3573016"/>
            <a:ext cx="7664896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1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Alcím 2"/>
          <p:cNvSpPr txBox="1">
            <a:spLocks/>
          </p:cNvSpPr>
          <p:nvPr/>
        </p:nvSpPr>
        <p:spPr>
          <a:xfrm>
            <a:off x="611560" y="2996952"/>
            <a:ext cx="7664896" cy="1584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just">
              <a:spcBef>
                <a:spcPct val="20000"/>
              </a:spcBef>
            </a:pPr>
            <a:r>
              <a:rPr lang="hu-H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A lehűlt testrészeket testmeleggel vagy langyos, fokozatosan testhőmérsékletűre melegített vízfürdővel kell felmelegíteni.</a:t>
            </a:r>
          </a:p>
          <a:p>
            <a:pPr lvl="0" algn="just">
              <a:spcBef>
                <a:spcPct val="20000"/>
              </a:spcBef>
            </a:pPr>
            <a:r>
              <a:rPr lang="hu-H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 </a:t>
            </a:r>
          </a:p>
          <a:p>
            <a:pPr lvl="0" algn="just">
              <a:spcBef>
                <a:spcPct val="20000"/>
              </a:spcBef>
            </a:pPr>
            <a:r>
              <a:rPr lang="hu-H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A sérültet meg kell kérni, hogy végtagjait mozgassa. A fagyott embernek adjunk - alkoholmentes! - meleg italt. </a:t>
            </a:r>
          </a:p>
          <a:p>
            <a:pPr lvl="0" algn="just">
              <a:spcBef>
                <a:spcPct val="20000"/>
              </a:spcBef>
            </a:pPr>
            <a:endParaRPr lang="hu-HU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>
              <a:spcBef>
                <a:spcPct val="20000"/>
              </a:spcBef>
            </a:pPr>
            <a:endParaRPr lang="hu-HU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>
              <a:spcBef>
                <a:spcPct val="20000"/>
              </a:spcBef>
            </a:pPr>
            <a:endParaRPr lang="hu-HU" dirty="0" smtClean="0">
              <a:solidFill>
                <a:srgbClr val="0070C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hu-HU" dirty="0" smtClean="0">
                <a:solidFill>
                  <a:srgbClr val="0070C0"/>
                </a:solidFill>
              </a:rPr>
              <a:t> </a:t>
            </a:r>
          </a:p>
          <a:p>
            <a:pPr algn="ctr">
              <a:spcBef>
                <a:spcPct val="20000"/>
              </a:spcBef>
            </a:pPr>
            <a:endParaRPr kumimoji="0" lang="hu-HU" sz="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69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4365104"/>
            <a:ext cx="359092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KARITATÍV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11560" y="1844824"/>
            <a:ext cx="7664896" cy="648072"/>
          </a:xfrm>
        </p:spPr>
        <p:txBody>
          <a:bodyPr>
            <a:normAutofit fontScale="25000" lnSpcReduction="20000"/>
          </a:bodyPr>
          <a:lstStyle/>
          <a:p>
            <a:r>
              <a:rPr lang="hu-HU" sz="11200" dirty="0" smtClean="0">
                <a:solidFill>
                  <a:srgbClr val="0070C0"/>
                </a:solidFill>
              </a:rPr>
              <a:t>FAGYÁS</a:t>
            </a: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r>
              <a:rPr lang="hu-HU" sz="2800" b="1" dirty="0" smtClean="0"/>
              <a:t> </a:t>
            </a:r>
            <a:endParaRPr lang="hu-HU" sz="2600" dirty="0" smtClean="0">
              <a:solidFill>
                <a:srgbClr val="0070C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Kép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2055" y="188640"/>
            <a:ext cx="249194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lcím 2"/>
          <p:cNvSpPr txBox="1">
            <a:spLocks/>
          </p:cNvSpPr>
          <p:nvPr/>
        </p:nvSpPr>
        <p:spPr>
          <a:xfrm>
            <a:off x="539552" y="3573016"/>
            <a:ext cx="7664896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1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Alcím 2"/>
          <p:cNvSpPr txBox="1">
            <a:spLocks/>
          </p:cNvSpPr>
          <p:nvPr/>
        </p:nvSpPr>
        <p:spPr>
          <a:xfrm>
            <a:off x="611560" y="2276872"/>
            <a:ext cx="7664896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hu-HU" b="1" dirty="0" smtClean="0"/>
              <a:t> </a:t>
            </a:r>
            <a:endParaRPr lang="hu-HU" dirty="0" smtClean="0"/>
          </a:p>
          <a:p>
            <a:pPr lvl="0"/>
            <a:r>
              <a:rPr lang="hu-H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Elsőfokú fagyásnál elegendő egy steril kötés felhelyezése.</a:t>
            </a:r>
            <a:endParaRPr lang="hu-HU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hu-H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 </a:t>
            </a:r>
            <a:endParaRPr lang="hu-HU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0"/>
            <a:r>
              <a:rPr lang="hu-H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Magasabb fokú fagyás esetén a felengedés és felmelegedés erős fájdalommal is járhat, ezért súlyosabb esetben mindenképpen orvosi segítségre van szükség.</a:t>
            </a:r>
            <a:endParaRPr lang="hu-HU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hu-H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 </a:t>
            </a:r>
            <a:endParaRPr lang="hu-HU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0"/>
            <a:r>
              <a:rPr lang="hu-H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 pulzust és a légzést figyelni kell. Az eszméletlen fagyott embernek </a:t>
            </a:r>
            <a:r>
              <a:rPr lang="hu-HU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légutat</a:t>
            </a:r>
            <a:r>
              <a:rPr lang="hu-H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kell biztosítani !</a:t>
            </a:r>
            <a:endParaRPr lang="hu-HU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0" algn="just">
              <a:spcBef>
                <a:spcPct val="20000"/>
              </a:spcBef>
            </a:pPr>
            <a:endParaRPr lang="hu-HU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>
              <a:spcBef>
                <a:spcPct val="20000"/>
              </a:spcBef>
            </a:pPr>
            <a:endParaRPr lang="hu-HU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>
              <a:spcBef>
                <a:spcPct val="20000"/>
              </a:spcBef>
            </a:pPr>
            <a:endParaRPr lang="hu-HU" dirty="0" smtClean="0">
              <a:solidFill>
                <a:srgbClr val="0070C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hu-HU" dirty="0" smtClean="0">
                <a:solidFill>
                  <a:srgbClr val="0070C0"/>
                </a:solidFill>
              </a:rPr>
              <a:t> </a:t>
            </a:r>
          </a:p>
          <a:p>
            <a:pPr algn="ctr">
              <a:spcBef>
                <a:spcPct val="20000"/>
              </a:spcBef>
            </a:pPr>
            <a:endParaRPr kumimoji="0" lang="hu-HU" sz="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BALESET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403648" y="1916832"/>
            <a:ext cx="6944816" cy="3240360"/>
          </a:xfrm>
        </p:spPr>
        <p:txBody>
          <a:bodyPr>
            <a:normAutofit/>
          </a:bodyPr>
          <a:lstStyle/>
          <a:p>
            <a:pPr algn="l">
              <a:buFontTx/>
              <a:buChar char="-"/>
            </a:pPr>
            <a:r>
              <a:rPr lang="hu-HU" sz="2600" dirty="0" smtClean="0">
                <a:solidFill>
                  <a:srgbClr val="0070C0"/>
                </a:solidFill>
              </a:rPr>
              <a:t> Mindenkinek kötelessége segítséget nyújtani.</a:t>
            </a:r>
          </a:p>
          <a:p>
            <a:pPr algn="l">
              <a:buFontTx/>
              <a:buChar char="-"/>
            </a:pPr>
            <a:r>
              <a:rPr lang="hu-HU" sz="2600" dirty="0" smtClean="0">
                <a:solidFill>
                  <a:srgbClr val="0070C0"/>
                </a:solidFill>
              </a:rPr>
              <a:t> A segítő NE sérüljön.</a:t>
            </a:r>
          </a:p>
          <a:p>
            <a:pPr algn="l">
              <a:buFontTx/>
              <a:buChar char="-"/>
            </a:pPr>
            <a:r>
              <a:rPr lang="hu-HU" sz="2600" dirty="0" smtClean="0">
                <a:solidFill>
                  <a:srgbClr val="0070C0"/>
                </a:solidFill>
              </a:rPr>
              <a:t> Ne következzen be további sérülés.</a:t>
            </a:r>
          </a:p>
          <a:p>
            <a:pPr algn="l">
              <a:buFontTx/>
              <a:buChar char="-"/>
            </a:pPr>
            <a:r>
              <a:rPr lang="hu-HU" sz="2600" dirty="0" smtClean="0">
                <a:solidFill>
                  <a:srgbClr val="0070C0"/>
                </a:solidFill>
              </a:rPr>
              <a:t> A helyszín biztosítása.</a:t>
            </a:r>
          </a:p>
          <a:p>
            <a:pPr algn="l">
              <a:buFontTx/>
              <a:buChar char="-"/>
            </a:pPr>
            <a:r>
              <a:rPr lang="hu-HU" sz="2600" dirty="0" smtClean="0">
                <a:solidFill>
                  <a:srgbClr val="0070C0"/>
                </a:solidFill>
              </a:rPr>
              <a:t> Mentők értesítése   112.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4509120"/>
            <a:ext cx="5518870" cy="131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KARITATÍV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11560" y="1844824"/>
            <a:ext cx="7664896" cy="648072"/>
          </a:xfrm>
        </p:spPr>
        <p:txBody>
          <a:bodyPr>
            <a:normAutofit fontScale="25000" lnSpcReduction="20000"/>
          </a:bodyPr>
          <a:lstStyle/>
          <a:p>
            <a:r>
              <a:rPr lang="hu-HU" sz="11200" dirty="0" smtClean="0">
                <a:solidFill>
                  <a:srgbClr val="0070C0"/>
                </a:solidFill>
              </a:rPr>
              <a:t>FAGYÁS</a:t>
            </a: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r>
              <a:rPr lang="hu-HU" sz="2800" b="1" dirty="0" smtClean="0"/>
              <a:t> </a:t>
            </a:r>
            <a:endParaRPr lang="hu-HU" sz="2600" dirty="0" smtClean="0">
              <a:solidFill>
                <a:srgbClr val="0070C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Alcím 2"/>
          <p:cNvSpPr txBox="1">
            <a:spLocks/>
          </p:cNvSpPr>
          <p:nvPr/>
        </p:nvSpPr>
        <p:spPr>
          <a:xfrm>
            <a:off x="539552" y="3573016"/>
            <a:ext cx="7664896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1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Alcím 2"/>
          <p:cNvSpPr txBox="1">
            <a:spLocks/>
          </p:cNvSpPr>
          <p:nvPr/>
        </p:nvSpPr>
        <p:spPr>
          <a:xfrm>
            <a:off x="611560" y="2276872"/>
            <a:ext cx="7664896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hu-HU" b="1" dirty="0" smtClean="0"/>
              <a:t> </a:t>
            </a:r>
            <a:endParaRPr lang="hu-HU" dirty="0" smtClean="0"/>
          </a:p>
          <a:p>
            <a:pPr lvl="0" algn="just">
              <a:spcBef>
                <a:spcPct val="20000"/>
              </a:spcBef>
            </a:pPr>
            <a:r>
              <a:rPr lang="hu-HU" b="1" dirty="0" smtClean="0">
                <a:solidFill>
                  <a:srgbClr val="FF0000"/>
                </a:solidFill>
              </a:rPr>
              <a:t>Elsőfokú fagyás:</a:t>
            </a:r>
            <a:r>
              <a:rPr lang="hu-H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 A bőr felszínét érinti, elfehéredéssel, zsibbadással jár együtt. Az ujjak végén, a füleken, az orron, az állon, az orcákon lép fel gyakran. A felmelegedést követően égő fájdalom jelentkezik, és élénk piros gyulladásos, viszonylag kis kiterjedésű folt vagy foltok láthatók a bőrön. A bőr regenerálódásával magától és jól gyógyul. Néhány nap elteltével hámló foltok emlékeztetnek a fagyás helyére. </a:t>
            </a:r>
            <a:r>
              <a:rPr lang="hu-HU" b="1" dirty="0" smtClean="0">
                <a:solidFill>
                  <a:srgbClr val="FF0000"/>
                </a:solidFill>
              </a:rPr>
              <a:t>Tipp:</a:t>
            </a:r>
            <a:r>
              <a:rPr lang="hu-H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 tegyük az érintett testrészt meleg helyre, pl. a hónaljunk alá vagy a mellkasunkra. Ha a lábunk fagyott el, kérjük meg társunkat, hogy masszírozza azt.</a:t>
            </a:r>
            <a:endParaRPr lang="hu-HU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>
              <a:spcBef>
                <a:spcPct val="20000"/>
              </a:spcBef>
            </a:pPr>
            <a:endParaRPr lang="hu-HU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>
              <a:spcBef>
                <a:spcPct val="20000"/>
              </a:spcBef>
            </a:pPr>
            <a:endParaRPr lang="hu-HU" dirty="0" smtClean="0">
              <a:solidFill>
                <a:srgbClr val="0070C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hu-HU" dirty="0" smtClean="0">
                <a:solidFill>
                  <a:srgbClr val="0070C0"/>
                </a:solidFill>
              </a:rPr>
              <a:t> </a:t>
            </a:r>
          </a:p>
          <a:p>
            <a:pPr algn="ctr">
              <a:spcBef>
                <a:spcPct val="20000"/>
              </a:spcBef>
            </a:pPr>
            <a:endParaRPr kumimoji="0" lang="hu-HU" sz="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Kép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2055" y="188640"/>
            <a:ext cx="249194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KARITATÍV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11560" y="1844824"/>
            <a:ext cx="7664896" cy="648072"/>
          </a:xfrm>
        </p:spPr>
        <p:txBody>
          <a:bodyPr>
            <a:normAutofit fontScale="25000" lnSpcReduction="20000"/>
          </a:bodyPr>
          <a:lstStyle/>
          <a:p>
            <a:r>
              <a:rPr lang="hu-HU" sz="11200" dirty="0" smtClean="0">
                <a:solidFill>
                  <a:srgbClr val="0070C0"/>
                </a:solidFill>
              </a:rPr>
              <a:t>FAGYÁS</a:t>
            </a: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r>
              <a:rPr lang="hu-HU" sz="2800" b="1" dirty="0" smtClean="0"/>
              <a:t> </a:t>
            </a:r>
            <a:endParaRPr lang="hu-HU" sz="2600" dirty="0" smtClean="0">
              <a:solidFill>
                <a:srgbClr val="0070C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Alcím 2"/>
          <p:cNvSpPr txBox="1">
            <a:spLocks/>
          </p:cNvSpPr>
          <p:nvPr/>
        </p:nvSpPr>
        <p:spPr>
          <a:xfrm>
            <a:off x="539552" y="3573016"/>
            <a:ext cx="7664896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1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Alcím 2"/>
          <p:cNvSpPr txBox="1">
            <a:spLocks/>
          </p:cNvSpPr>
          <p:nvPr/>
        </p:nvSpPr>
        <p:spPr>
          <a:xfrm>
            <a:off x="611560" y="2276872"/>
            <a:ext cx="7664896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hu-HU" b="1" dirty="0" smtClean="0"/>
              <a:t> </a:t>
            </a:r>
            <a:endParaRPr lang="hu-HU" dirty="0" smtClean="0"/>
          </a:p>
          <a:p>
            <a:pPr lvl="0" algn="just">
              <a:spcBef>
                <a:spcPct val="20000"/>
              </a:spcBef>
            </a:pPr>
            <a:r>
              <a:rPr lang="hu-HU" b="1" dirty="0" smtClean="0">
                <a:solidFill>
                  <a:srgbClr val="FF0000"/>
                </a:solidFill>
              </a:rPr>
              <a:t>Elsőfokú fagyás:</a:t>
            </a:r>
            <a:r>
              <a:rPr lang="hu-H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 </a:t>
            </a:r>
          </a:p>
          <a:p>
            <a:pPr algn="just">
              <a:spcBef>
                <a:spcPct val="20000"/>
              </a:spcBef>
            </a:pPr>
            <a:endParaRPr lang="hu-HU" dirty="0" smtClean="0">
              <a:solidFill>
                <a:srgbClr val="0070C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hu-HU" dirty="0" smtClean="0">
                <a:solidFill>
                  <a:srgbClr val="0070C0"/>
                </a:solidFill>
              </a:rPr>
              <a:t> </a:t>
            </a:r>
          </a:p>
          <a:p>
            <a:pPr algn="ctr">
              <a:spcBef>
                <a:spcPct val="20000"/>
              </a:spcBef>
            </a:pPr>
            <a:endParaRPr kumimoji="0" lang="hu-HU" sz="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3058" name="Picture 2" descr="https://www.magas-tatra.info/media_mv/10028/2084/fagydaganat-l-c3-a1b-webbeteg-h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2708920"/>
            <a:ext cx="4824536" cy="3618402"/>
          </a:xfrm>
          <a:prstGeom prst="rect">
            <a:avLst/>
          </a:prstGeom>
          <a:noFill/>
        </p:spPr>
      </p:pic>
      <p:pic>
        <p:nvPicPr>
          <p:cNvPr id="11" name="Kép 1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2055" y="188640"/>
            <a:ext cx="249194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KARITATÍV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11560" y="1844824"/>
            <a:ext cx="7664896" cy="648072"/>
          </a:xfrm>
        </p:spPr>
        <p:txBody>
          <a:bodyPr>
            <a:normAutofit fontScale="25000" lnSpcReduction="20000"/>
          </a:bodyPr>
          <a:lstStyle/>
          <a:p>
            <a:r>
              <a:rPr lang="hu-HU" sz="11200" dirty="0" smtClean="0">
                <a:solidFill>
                  <a:srgbClr val="0070C0"/>
                </a:solidFill>
              </a:rPr>
              <a:t>FAGYÁS</a:t>
            </a: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r>
              <a:rPr lang="hu-HU" sz="2800" b="1" dirty="0" smtClean="0"/>
              <a:t> </a:t>
            </a:r>
            <a:endParaRPr lang="hu-HU" sz="2600" dirty="0" smtClean="0">
              <a:solidFill>
                <a:srgbClr val="0070C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Alcím 2"/>
          <p:cNvSpPr txBox="1">
            <a:spLocks/>
          </p:cNvSpPr>
          <p:nvPr/>
        </p:nvSpPr>
        <p:spPr>
          <a:xfrm>
            <a:off x="539552" y="3573016"/>
            <a:ext cx="7664896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1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Alcím 2"/>
          <p:cNvSpPr txBox="1">
            <a:spLocks/>
          </p:cNvSpPr>
          <p:nvPr/>
        </p:nvSpPr>
        <p:spPr>
          <a:xfrm>
            <a:off x="683568" y="2564904"/>
            <a:ext cx="7664896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hu-HU" b="1" dirty="0" smtClean="0"/>
              <a:t> </a:t>
            </a:r>
            <a:endParaRPr lang="hu-HU" dirty="0" smtClean="0"/>
          </a:p>
          <a:p>
            <a:pPr algn="just">
              <a:spcBef>
                <a:spcPct val="20000"/>
              </a:spcBef>
            </a:pPr>
            <a:r>
              <a:rPr lang="hu-HU" b="1" dirty="0" smtClean="0">
                <a:solidFill>
                  <a:srgbClr val="FF0000"/>
                </a:solidFill>
              </a:rPr>
              <a:t>Másodfokú fagyás:</a:t>
            </a:r>
            <a:r>
              <a:rPr lang="hu-H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 A bőrnél mélyebb szövetrétegeket nem érint. Tipikus jelei a bőrpír, a vizenyő és a mintegy fél nap múltán kialakuló hólyagok, melyek két-három hét alatt száradnak le. Ez még jól kezelhető, de ha az elfagyott területen vérzés alakul ki, a kezelés körülményesebb lehet. </a:t>
            </a:r>
            <a:r>
              <a:rPr lang="hu-HU" b="1" dirty="0" smtClean="0">
                <a:solidFill>
                  <a:srgbClr val="FF0000"/>
                </a:solidFill>
              </a:rPr>
              <a:t>Tipp:</a:t>
            </a:r>
            <a:r>
              <a:rPr lang="hu-H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 az érintett terület ne érintkezzen hóval, és ne melegítsük nyílt láng mellett. A legmegfelelőbb helyszíni kezelés a megolvasztott hóléből 28 fokosra lehűtött (könyék meleg) vízben történő áztatás lehet.</a:t>
            </a:r>
          </a:p>
          <a:p>
            <a:pPr algn="just">
              <a:spcBef>
                <a:spcPct val="20000"/>
              </a:spcBef>
            </a:pPr>
            <a:endParaRPr lang="hu-HU" dirty="0" smtClean="0">
              <a:solidFill>
                <a:srgbClr val="0070C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hu-HU" dirty="0" smtClean="0">
                <a:solidFill>
                  <a:srgbClr val="0070C0"/>
                </a:solidFill>
              </a:rPr>
              <a:t> </a:t>
            </a:r>
          </a:p>
          <a:p>
            <a:pPr algn="ctr">
              <a:spcBef>
                <a:spcPct val="20000"/>
              </a:spcBef>
            </a:pPr>
            <a:endParaRPr kumimoji="0" lang="hu-HU" sz="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Kép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2055" y="188640"/>
            <a:ext cx="249194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KARITATÍV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11560" y="1844824"/>
            <a:ext cx="7664896" cy="648072"/>
          </a:xfrm>
        </p:spPr>
        <p:txBody>
          <a:bodyPr>
            <a:normAutofit fontScale="25000" lnSpcReduction="20000"/>
          </a:bodyPr>
          <a:lstStyle/>
          <a:p>
            <a:r>
              <a:rPr lang="hu-HU" sz="11200" dirty="0" smtClean="0">
                <a:solidFill>
                  <a:srgbClr val="0070C0"/>
                </a:solidFill>
              </a:rPr>
              <a:t>FAGYÁS</a:t>
            </a: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r>
              <a:rPr lang="hu-HU" sz="2800" b="1" dirty="0" smtClean="0"/>
              <a:t> </a:t>
            </a:r>
            <a:endParaRPr lang="hu-HU" sz="2600" dirty="0" smtClean="0">
              <a:solidFill>
                <a:srgbClr val="0070C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Alcím 2"/>
          <p:cNvSpPr txBox="1">
            <a:spLocks/>
          </p:cNvSpPr>
          <p:nvPr/>
        </p:nvSpPr>
        <p:spPr>
          <a:xfrm>
            <a:off x="539552" y="3573016"/>
            <a:ext cx="7664896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1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Alcím 2"/>
          <p:cNvSpPr txBox="1">
            <a:spLocks/>
          </p:cNvSpPr>
          <p:nvPr/>
        </p:nvSpPr>
        <p:spPr>
          <a:xfrm>
            <a:off x="611560" y="2276872"/>
            <a:ext cx="7664896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hu-HU" b="1" dirty="0" smtClean="0"/>
              <a:t> </a:t>
            </a:r>
            <a:endParaRPr lang="hu-HU" dirty="0" smtClean="0"/>
          </a:p>
          <a:p>
            <a:pPr lvl="0" algn="just">
              <a:spcBef>
                <a:spcPct val="20000"/>
              </a:spcBef>
            </a:pPr>
            <a:r>
              <a:rPr lang="hu-HU" b="1" dirty="0" smtClean="0">
                <a:solidFill>
                  <a:srgbClr val="FF0000"/>
                </a:solidFill>
              </a:rPr>
              <a:t>Másodfokú fagyás:</a:t>
            </a:r>
            <a:r>
              <a:rPr lang="hu-H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 </a:t>
            </a:r>
          </a:p>
          <a:p>
            <a:pPr algn="just">
              <a:spcBef>
                <a:spcPct val="20000"/>
              </a:spcBef>
            </a:pPr>
            <a:endParaRPr lang="hu-HU" dirty="0" smtClean="0">
              <a:solidFill>
                <a:srgbClr val="0070C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hu-HU" dirty="0" smtClean="0">
                <a:solidFill>
                  <a:srgbClr val="0070C0"/>
                </a:solidFill>
              </a:rPr>
              <a:t> </a:t>
            </a:r>
          </a:p>
          <a:p>
            <a:pPr algn="ctr">
              <a:spcBef>
                <a:spcPct val="20000"/>
              </a:spcBef>
            </a:pPr>
            <a:endParaRPr kumimoji="0" lang="hu-HU" sz="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5106" name="Picture 2" descr="https://www.magas-tatra.info/media_mv/10028/2084/fagydaganat-k-c3-a9z-wikimed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3" y="2348880"/>
            <a:ext cx="5376597" cy="4032448"/>
          </a:xfrm>
          <a:prstGeom prst="rect">
            <a:avLst/>
          </a:prstGeom>
          <a:noFill/>
        </p:spPr>
      </p:pic>
      <p:pic>
        <p:nvPicPr>
          <p:cNvPr id="11" name="Kép 1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2055" y="188640"/>
            <a:ext cx="249194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KARITATÍV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11560" y="1844824"/>
            <a:ext cx="7664896" cy="648072"/>
          </a:xfrm>
        </p:spPr>
        <p:txBody>
          <a:bodyPr>
            <a:normAutofit fontScale="25000" lnSpcReduction="20000"/>
          </a:bodyPr>
          <a:lstStyle/>
          <a:p>
            <a:r>
              <a:rPr lang="hu-HU" sz="11200" dirty="0" smtClean="0">
                <a:solidFill>
                  <a:srgbClr val="0070C0"/>
                </a:solidFill>
              </a:rPr>
              <a:t>FAGYÁS</a:t>
            </a: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r>
              <a:rPr lang="hu-HU" sz="2800" b="1" dirty="0" smtClean="0"/>
              <a:t> </a:t>
            </a:r>
            <a:endParaRPr lang="hu-HU" sz="2600" dirty="0" smtClean="0">
              <a:solidFill>
                <a:srgbClr val="0070C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Alcím 2"/>
          <p:cNvSpPr txBox="1">
            <a:spLocks/>
          </p:cNvSpPr>
          <p:nvPr/>
        </p:nvSpPr>
        <p:spPr>
          <a:xfrm>
            <a:off x="539552" y="3573016"/>
            <a:ext cx="7664896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1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Alcím 2"/>
          <p:cNvSpPr txBox="1">
            <a:spLocks/>
          </p:cNvSpPr>
          <p:nvPr/>
        </p:nvSpPr>
        <p:spPr>
          <a:xfrm>
            <a:off x="683568" y="2564904"/>
            <a:ext cx="7664896" cy="2304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hu-HU" b="1" dirty="0" smtClean="0"/>
              <a:t> </a:t>
            </a:r>
            <a:endParaRPr lang="hu-HU" dirty="0" smtClean="0"/>
          </a:p>
          <a:p>
            <a:pPr algn="just">
              <a:spcBef>
                <a:spcPct val="20000"/>
              </a:spcBef>
            </a:pPr>
            <a:r>
              <a:rPr lang="hu-HU" b="1" dirty="0" smtClean="0">
                <a:solidFill>
                  <a:srgbClr val="FF0000"/>
                </a:solidFill>
              </a:rPr>
              <a:t>Harmadfokú fagyás:</a:t>
            </a:r>
            <a:r>
              <a:rPr lang="hu-HU" dirty="0" smtClean="0"/>
              <a:t> </a:t>
            </a:r>
            <a:r>
              <a:rPr lang="hu-HU" dirty="0" smtClean="0">
                <a:solidFill>
                  <a:srgbClr val="0070C0"/>
                </a:solidFill>
              </a:rPr>
              <a:t>A bőr teljes mélységig roncsolódik, így a bőralja is károsodhat. A fagyott területen a bőr viaszos színű, vérzéses hólyagok képződnek rajta. Idővel a mélyebb szöveti sérülés jeleiként fekete, kemény és száraz pörkök alakulnak ki rajta, a bőr kifekélyesedik. Lüktető, éles fájdalommal jár, amely adott esetben orvosi kezelést igényel, mivel a hólyagokat meg kell nyitni, a folyadékot pedig el kell távolítani.</a:t>
            </a:r>
          </a:p>
          <a:p>
            <a:pPr algn="ctr">
              <a:spcBef>
                <a:spcPct val="20000"/>
              </a:spcBef>
            </a:pPr>
            <a:r>
              <a:rPr lang="hu-HU" dirty="0" smtClean="0">
                <a:solidFill>
                  <a:srgbClr val="0070C0"/>
                </a:solidFill>
              </a:rPr>
              <a:t> </a:t>
            </a:r>
          </a:p>
          <a:p>
            <a:pPr algn="ctr">
              <a:spcBef>
                <a:spcPct val="20000"/>
              </a:spcBef>
            </a:pPr>
            <a:endParaRPr kumimoji="0" lang="hu-HU" sz="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Kép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2055" y="188640"/>
            <a:ext cx="249194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KARITATÍV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11560" y="1844824"/>
            <a:ext cx="7664896" cy="648072"/>
          </a:xfrm>
        </p:spPr>
        <p:txBody>
          <a:bodyPr>
            <a:normAutofit fontScale="25000" lnSpcReduction="20000"/>
          </a:bodyPr>
          <a:lstStyle/>
          <a:p>
            <a:r>
              <a:rPr lang="hu-HU" sz="11200" dirty="0" smtClean="0">
                <a:solidFill>
                  <a:srgbClr val="0070C0"/>
                </a:solidFill>
              </a:rPr>
              <a:t>FAGYÁS</a:t>
            </a: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r>
              <a:rPr lang="hu-HU" sz="2800" b="1" dirty="0" smtClean="0"/>
              <a:t> </a:t>
            </a:r>
            <a:endParaRPr lang="hu-HU" sz="2600" dirty="0" smtClean="0">
              <a:solidFill>
                <a:srgbClr val="0070C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Alcím 2"/>
          <p:cNvSpPr txBox="1">
            <a:spLocks/>
          </p:cNvSpPr>
          <p:nvPr/>
        </p:nvSpPr>
        <p:spPr>
          <a:xfrm>
            <a:off x="539552" y="3573016"/>
            <a:ext cx="7664896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1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Alcím 2"/>
          <p:cNvSpPr txBox="1">
            <a:spLocks/>
          </p:cNvSpPr>
          <p:nvPr/>
        </p:nvSpPr>
        <p:spPr>
          <a:xfrm>
            <a:off x="683568" y="2564904"/>
            <a:ext cx="766489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hu-HU" b="1" dirty="0" smtClean="0"/>
              <a:t> </a:t>
            </a:r>
            <a:endParaRPr lang="hu-HU" dirty="0" smtClean="0"/>
          </a:p>
          <a:p>
            <a:pPr algn="just">
              <a:spcBef>
                <a:spcPct val="20000"/>
              </a:spcBef>
            </a:pPr>
            <a:r>
              <a:rPr lang="hu-HU" b="1" dirty="0" smtClean="0">
                <a:solidFill>
                  <a:srgbClr val="FF0000"/>
                </a:solidFill>
              </a:rPr>
              <a:t>Harmadfokú fagyás:</a:t>
            </a:r>
            <a:r>
              <a:rPr lang="hu-HU" dirty="0" smtClean="0"/>
              <a:t> </a:t>
            </a:r>
            <a:endParaRPr lang="hu-HU" dirty="0" smtClean="0">
              <a:solidFill>
                <a:srgbClr val="0070C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hu-HU" dirty="0" smtClean="0">
                <a:solidFill>
                  <a:srgbClr val="0070C0"/>
                </a:solidFill>
              </a:rPr>
              <a:t> </a:t>
            </a:r>
          </a:p>
          <a:p>
            <a:pPr algn="ctr">
              <a:spcBef>
                <a:spcPct val="20000"/>
              </a:spcBef>
            </a:pPr>
            <a:endParaRPr kumimoji="0" lang="hu-HU" sz="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Kép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2055" y="188640"/>
            <a:ext cx="249194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2" name="Picture 2" descr="This Is The Horrifying Thing That Happens To Your Hands, 60% OF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539276" y="1941444"/>
            <a:ext cx="3744416" cy="4991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KARITATÍV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11560" y="1844824"/>
            <a:ext cx="7664896" cy="648072"/>
          </a:xfrm>
        </p:spPr>
        <p:txBody>
          <a:bodyPr>
            <a:normAutofit fontScale="25000" lnSpcReduction="20000"/>
          </a:bodyPr>
          <a:lstStyle/>
          <a:p>
            <a:r>
              <a:rPr lang="hu-HU" sz="11200" dirty="0" smtClean="0">
                <a:solidFill>
                  <a:srgbClr val="0070C0"/>
                </a:solidFill>
              </a:rPr>
              <a:t>FAGYÁS</a:t>
            </a: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r>
              <a:rPr lang="hu-HU" sz="2800" b="1" dirty="0" smtClean="0"/>
              <a:t> </a:t>
            </a:r>
            <a:endParaRPr lang="hu-HU" sz="2600" dirty="0" smtClean="0">
              <a:solidFill>
                <a:srgbClr val="0070C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Alcím 2"/>
          <p:cNvSpPr txBox="1">
            <a:spLocks/>
          </p:cNvSpPr>
          <p:nvPr/>
        </p:nvSpPr>
        <p:spPr>
          <a:xfrm>
            <a:off x="539552" y="3573016"/>
            <a:ext cx="7664896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1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Alcím 2"/>
          <p:cNvSpPr txBox="1">
            <a:spLocks/>
          </p:cNvSpPr>
          <p:nvPr/>
        </p:nvSpPr>
        <p:spPr>
          <a:xfrm>
            <a:off x="683568" y="2564904"/>
            <a:ext cx="7664896" cy="2304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hu-HU" b="1" dirty="0" smtClean="0"/>
              <a:t> </a:t>
            </a:r>
            <a:endParaRPr lang="hu-HU" dirty="0" smtClean="0"/>
          </a:p>
          <a:p>
            <a:pPr algn="just">
              <a:spcBef>
                <a:spcPct val="20000"/>
              </a:spcBef>
            </a:pPr>
            <a:r>
              <a:rPr lang="hu-HU" b="1" dirty="0" smtClean="0">
                <a:solidFill>
                  <a:srgbClr val="FF0000"/>
                </a:solidFill>
              </a:rPr>
              <a:t>Negyedfokú fagyás:</a:t>
            </a:r>
            <a:r>
              <a:rPr lang="hu-HU" dirty="0" smtClean="0"/>
              <a:t> </a:t>
            </a:r>
            <a:r>
              <a:rPr lang="hu-HU" dirty="0" smtClean="0">
                <a:solidFill>
                  <a:srgbClr val="0070C0"/>
                </a:solidFill>
              </a:rPr>
              <a:t>A fagyás legsúlyosabb formája, amely mély, egészen az izomszövetekig és csontokig hatoló szövetelhalást jelent. A terület kemény, felmelegítés után márványozott, kék, majd bíborszínű lesz, és igen érzékennyé válik, üszkösödni kezd. Minden esetben orvosi kezelésre van szükség, a gyógymód hosszabb ideig tarthat, a következmények pedig tartósabbak lehetnek. Legrosszabb esetben az érintett testrészek amputációjára is szükség lehet..</a:t>
            </a:r>
          </a:p>
          <a:p>
            <a:pPr algn="ctr">
              <a:spcBef>
                <a:spcPct val="20000"/>
              </a:spcBef>
            </a:pPr>
            <a:r>
              <a:rPr lang="hu-HU" dirty="0" smtClean="0">
                <a:solidFill>
                  <a:srgbClr val="0070C0"/>
                </a:solidFill>
              </a:rPr>
              <a:t> </a:t>
            </a:r>
          </a:p>
          <a:p>
            <a:pPr algn="ctr">
              <a:spcBef>
                <a:spcPct val="20000"/>
              </a:spcBef>
            </a:pPr>
            <a:endParaRPr kumimoji="0" lang="hu-HU" sz="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Kép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2055" y="188640"/>
            <a:ext cx="249194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KARITATÍV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11560" y="1844824"/>
            <a:ext cx="7664896" cy="648072"/>
          </a:xfrm>
        </p:spPr>
        <p:txBody>
          <a:bodyPr>
            <a:normAutofit fontScale="25000" lnSpcReduction="20000"/>
          </a:bodyPr>
          <a:lstStyle/>
          <a:p>
            <a:r>
              <a:rPr lang="hu-HU" sz="11200" dirty="0" smtClean="0">
                <a:solidFill>
                  <a:srgbClr val="0070C0"/>
                </a:solidFill>
              </a:rPr>
              <a:t>FAGYÁS</a:t>
            </a: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endParaRPr lang="hu-HU" sz="2600" dirty="0" smtClean="0">
              <a:solidFill>
                <a:srgbClr val="0070C0"/>
              </a:solidFill>
            </a:endParaRPr>
          </a:p>
          <a:p>
            <a:r>
              <a:rPr lang="hu-HU" sz="2800" b="1" dirty="0" smtClean="0"/>
              <a:t> </a:t>
            </a:r>
            <a:endParaRPr lang="hu-HU" sz="2600" dirty="0" smtClean="0">
              <a:solidFill>
                <a:srgbClr val="0070C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Alcím 2"/>
          <p:cNvSpPr txBox="1">
            <a:spLocks/>
          </p:cNvSpPr>
          <p:nvPr/>
        </p:nvSpPr>
        <p:spPr>
          <a:xfrm>
            <a:off x="539552" y="3573016"/>
            <a:ext cx="7664896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1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hu-H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Alcím 2"/>
          <p:cNvSpPr txBox="1">
            <a:spLocks/>
          </p:cNvSpPr>
          <p:nvPr/>
        </p:nvSpPr>
        <p:spPr>
          <a:xfrm>
            <a:off x="683568" y="2564904"/>
            <a:ext cx="766489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hu-HU" b="1" dirty="0" smtClean="0"/>
              <a:t> </a:t>
            </a:r>
            <a:endParaRPr lang="hu-HU" dirty="0" smtClean="0"/>
          </a:p>
          <a:p>
            <a:pPr algn="just">
              <a:spcBef>
                <a:spcPct val="20000"/>
              </a:spcBef>
            </a:pPr>
            <a:r>
              <a:rPr lang="hu-HU" b="1" dirty="0" smtClean="0">
                <a:solidFill>
                  <a:srgbClr val="FF0000"/>
                </a:solidFill>
              </a:rPr>
              <a:t>Negyedfokú fagyás:</a:t>
            </a:r>
            <a:r>
              <a:rPr lang="hu-HU" dirty="0" smtClean="0"/>
              <a:t> </a:t>
            </a:r>
            <a:endParaRPr lang="hu-HU" dirty="0" smtClean="0">
              <a:solidFill>
                <a:srgbClr val="0070C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hu-HU" dirty="0" smtClean="0">
                <a:solidFill>
                  <a:srgbClr val="0070C0"/>
                </a:solidFill>
              </a:rPr>
              <a:t> </a:t>
            </a:r>
          </a:p>
          <a:p>
            <a:pPr algn="ctr">
              <a:spcBef>
                <a:spcPct val="20000"/>
              </a:spcBef>
            </a:pPr>
            <a:endParaRPr kumimoji="0" lang="hu-HU" sz="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Kép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2055" y="188640"/>
            <a:ext cx="249194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298" name="Picture 2" descr="Frostbite | Concise Medical Knowled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1" y="2492896"/>
            <a:ext cx="5530213" cy="3888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619672" y="2636912"/>
            <a:ext cx="6620272" cy="147002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Köszönjük a részvételüket</a:t>
            </a:r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699792" y="548680"/>
            <a:ext cx="5758408" cy="1470025"/>
          </a:xfrm>
        </p:spPr>
        <p:txBody>
          <a:bodyPr/>
          <a:lstStyle/>
          <a:p>
            <a:r>
              <a:rPr lang="hu-HU" dirty="0" smtClean="0">
                <a:solidFill>
                  <a:srgbClr val="00B0F0"/>
                </a:solidFill>
              </a:rPr>
              <a:t>SEGÉLYHÍVÁS </a:t>
            </a:r>
            <a:endParaRPr lang="hu-HU" dirty="0">
              <a:solidFill>
                <a:srgbClr val="00B0F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24873" y="1988840"/>
            <a:ext cx="8251583" cy="3649960"/>
          </a:xfrm>
        </p:spPr>
        <p:txBody>
          <a:bodyPr>
            <a:normAutofit fontScale="92500" lnSpcReduction="10000"/>
          </a:bodyPr>
          <a:lstStyle/>
          <a:p>
            <a:pPr lvl="0" algn="l"/>
            <a:r>
              <a:rPr lang="hu-HU" sz="2600" dirty="0" smtClean="0">
                <a:solidFill>
                  <a:srgbClr val="00B0F0"/>
                </a:solidFill>
              </a:rPr>
              <a:t>Hívj segítséget:  </a:t>
            </a:r>
          </a:p>
          <a:p>
            <a:pPr lvl="0" algn="l"/>
            <a:r>
              <a:rPr lang="hu-HU" sz="2600" dirty="0" smtClean="0">
                <a:solidFill>
                  <a:srgbClr val="00B0F0"/>
                </a:solidFill>
              </a:rPr>
              <a:t>Központi segélykérő: 112</a:t>
            </a:r>
          </a:p>
          <a:p>
            <a:pPr lvl="0" algn="l"/>
            <a:endParaRPr lang="hu-HU" sz="2600" dirty="0" smtClean="0">
              <a:solidFill>
                <a:srgbClr val="00B0F0"/>
              </a:solidFill>
            </a:endParaRPr>
          </a:p>
          <a:p>
            <a:pPr lvl="0" algn="l"/>
            <a:r>
              <a:rPr lang="hu-HU" sz="2800" dirty="0" smtClean="0">
                <a:solidFill>
                  <a:srgbClr val="00B0F0"/>
                </a:solidFill>
              </a:rPr>
              <a:t>- Név, telefon.</a:t>
            </a:r>
          </a:p>
          <a:p>
            <a:pPr lvl="0" algn="l"/>
            <a:r>
              <a:rPr lang="hu-HU" sz="2800" dirty="0" smtClean="0">
                <a:solidFill>
                  <a:srgbClr val="00B0F0"/>
                </a:solidFill>
              </a:rPr>
              <a:t>- Mi történ.</a:t>
            </a:r>
          </a:p>
          <a:p>
            <a:pPr lvl="0" algn="l"/>
            <a:r>
              <a:rPr lang="hu-HU" sz="2800" dirty="0" smtClean="0">
                <a:solidFill>
                  <a:srgbClr val="00B0F0"/>
                </a:solidFill>
              </a:rPr>
              <a:t>- Pontos helyszín.</a:t>
            </a:r>
          </a:p>
          <a:p>
            <a:pPr lvl="0" algn="l"/>
            <a:r>
              <a:rPr lang="hu-HU" sz="2800" dirty="0" smtClean="0">
                <a:solidFill>
                  <a:srgbClr val="00B0F0"/>
                </a:solidFill>
              </a:rPr>
              <a:t>- Sérültek száma.</a:t>
            </a:r>
          </a:p>
          <a:p>
            <a:pPr lvl="0" algn="l"/>
            <a:r>
              <a:rPr lang="hu-HU" sz="2800" dirty="0" smtClean="0">
                <a:solidFill>
                  <a:srgbClr val="00B0F0"/>
                </a:solidFill>
              </a:rPr>
              <a:t>- Az esetleg fenyegető veszély pl. robbanás</a:t>
            </a:r>
          </a:p>
          <a:p>
            <a:pPr lvl="0" algn="l"/>
            <a:endParaRPr lang="hu-HU" sz="2600" dirty="0" smtClean="0">
              <a:solidFill>
                <a:srgbClr val="00B0F0"/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060848"/>
            <a:ext cx="3058453" cy="2191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1080120" cy="15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1256</TotalTime>
  <Words>2337</Words>
  <Application>Microsoft Office PowerPoint</Application>
  <PresentationFormat>Diavetítés a képernyőre (4:3 oldalarány)</PresentationFormat>
  <Paragraphs>911</Paragraphs>
  <Slides>88</Slides>
  <Notes>88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88</vt:i4>
      </vt:variant>
    </vt:vector>
  </HeadingPairs>
  <TitlesOfParts>
    <vt:vector size="89" baseType="lpstr">
      <vt:lpstr>Office-téma</vt:lpstr>
      <vt:lpstr>Köszöntjük az oktatáson résztvevőket.</vt:lpstr>
      <vt:lpstr>ELSŐSEGÉLY ISMERETEK</vt:lpstr>
      <vt:lpstr>ELSŐSEGÉLY ISMERETEK</vt:lpstr>
      <vt:lpstr>ELSŐSEGÉLYNYÚJTÁS FŐ ELEMEI</vt:lpstr>
      <vt:lpstr>ELSŐSEGÉLYNYÚJTÁS FŐ ELEMEI</vt:lpstr>
      <vt:lpstr>ELSŐSEGÉLY</vt:lpstr>
      <vt:lpstr>Felismerés - Tájékozódás </vt:lpstr>
      <vt:lpstr>BALESET</vt:lpstr>
      <vt:lpstr>SEGÉLYHÍVÁS </vt:lpstr>
      <vt:lpstr>SÉRÜLT ELLÁTÁSA</vt:lpstr>
      <vt:lpstr>SEGÉLYNYÚJTÁS</vt:lpstr>
      <vt:lpstr>A SÉRÜLT VIZSGÁLATA - 1</vt:lpstr>
      <vt:lpstr>A SÉRÜLT VIZSGÁLATA - 2</vt:lpstr>
      <vt:lpstr>A SÉRÜLT VIZSGÁLATA - 3</vt:lpstr>
      <vt:lpstr>A SÉRÜLT VIZSGÁLATA - 4</vt:lpstr>
      <vt:lpstr>A SÉRÜLT VIZSGÁLATA - 5</vt:lpstr>
      <vt:lpstr>A SÉRÜLT VIZSGÁLATA - 6</vt:lpstr>
      <vt:lpstr>7</vt:lpstr>
      <vt:lpstr>A SÉRÜLT VIZSGÁLATA - 8</vt:lpstr>
      <vt:lpstr>A SÉRÜLT VIZSGÁLATA – 8/1</vt:lpstr>
      <vt:lpstr>A SÉRÜLT VIZSGÁLATA - 9</vt:lpstr>
      <vt:lpstr>A SÉRÜLT VIZSGÁLATA - 9</vt:lpstr>
      <vt:lpstr>A SÉRÜLT VIZSGÁLATA - 9</vt:lpstr>
      <vt:lpstr>A SÉRÜLT VIZSGÁLATA - 9</vt:lpstr>
      <vt:lpstr>ÚJRAÉLESZTÉS</vt:lpstr>
      <vt:lpstr>GÖRCSÖK - ROHAMOK</vt:lpstr>
      <vt:lpstr>STROKE</vt:lpstr>
      <vt:lpstr>STROKE</vt:lpstr>
      <vt:lpstr>VÉRZÉS</vt:lpstr>
      <vt:lpstr>VÉRZÉS</vt:lpstr>
      <vt:lpstr>VÉRZÉS</vt:lpstr>
      <vt:lpstr>VÉRZÉS</vt:lpstr>
      <vt:lpstr>VÉRZÉS</vt:lpstr>
      <vt:lpstr>SEBEK FAJTÁI </vt:lpstr>
      <vt:lpstr>SEBEK FAJTÁI </vt:lpstr>
      <vt:lpstr>SEBEK FAJTÁI </vt:lpstr>
      <vt:lpstr>SEBEK FAJTÁI </vt:lpstr>
      <vt:lpstr>SEBEK FAJTÁI </vt:lpstr>
      <vt:lpstr>SEBEK FAJTÁI </vt:lpstr>
      <vt:lpstr>SEBEK FAJTÁI </vt:lpstr>
      <vt:lpstr>SEBEK FAJTÁI </vt:lpstr>
      <vt:lpstr>SEBEK FAJTÁI </vt:lpstr>
      <vt:lpstr>HŐSÉG </vt:lpstr>
      <vt:lpstr>HŐSÉG </vt:lpstr>
      <vt:lpstr>TŐRÉS – FICAM - RÁNDULÁS </vt:lpstr>
      <vt:lpstr>TŐRÉS – FICAM - RÁNDULÁS </vt:lpstr>
      <vt:lpstr>TŐRÉS – FICAM - RÁNDULÁS </vt:lpstr>
      <vt:lpstr>MÉRGEZÉSEK </vt:lpstr>
      <vt:lpstr>MÉRGEZÉSEK </vt:lpstr>
      <vt:lpstr>MÉRGEZÉSEK </vt:lpstr>
      <vt:lpstr>MÉRGEZÉSEK </vt:lpstr>
      <vt:lpstr>MÉRGEZÉSEK </vt:lpstr>
      <vt:lpstr>MÉRGEZÉSEK </vt:lpstr>
      <vt:lpstr>MÉRGEZÉSEK </vt:lpstr>
      <vt:lpstr>MÉRGEZÉSEK </vt:lpstr>
      <vt:lpstr>MÉRGEZÉSEK </vt:lpstr>
      <vt:lpstr>MÉRGEZÉSEK </vt:lpstr>
      <vt:lpstr>SZEMÉSZETI BALESET</vt:lpstr>
      <vt:lpstr>SZEMÉSZETI BALESET</vt:lpstr>
      <vt:lpstr>ÁRAMÜTÉS</vt:lpstr>
      <vt:lpstr>FAGYÁS - KIHÜLÉS</vt:lpstr>
      <vt:lpstr>ÉGÉS, FORRÁZÁS</vt:lpstr>
      <vt:lpstr>ROVARCSÍPÉS</vt:lpstr>
      <vt:lpstr>MŰFOGÁSOK</vt:lpstr>
      <vt:lpstr>MŰFOGÁSOK</vt:lpstr>
      <vt:lpstr>FEKTETÉSEK</vt:lpstr>
      <vt:lpstr>FEKTETÉSEK</vt:lpstr>
      <vt:lpstr>FEKTETÉSEK</vt:lpstr>
      <vt:lpstr>FEKTETÉSEK</vt:lpstr>
      <vt:lpstr>KÖTÉSEK</vt:lpstr>
      <vt:lpstr>KÖTÉSEK</vt:lpstr>
      <vt:lpstr>KÖTÉSEK</vt:lpstr>
      <vt:lpstr>KARITATÍV</vt:lpstr>
      <vt:lpstr>KARITATÍV</vt:lpstr>
      <vt:lpstr>KARITATÍV</vt:lpstr>
      <vt:lpstr>KARITATÍV</vt:lpstr>
      <vt:lpstr>KARITATÍV</vt:lpstr>
      <vt:lpstr>KARITATÍV</vt:lpstr>
      <vt:lpstr>KARITATÍV</vt:lpstr>
      <vt:lpstr>KARITATÍV</vt:lpstr>
      <vt:lpstr>KARITATÍV</vt:lpstr>
      <vt:lpstr>KARITATÍV</vt:lpstr>
      <vt:lpstr>KARITATÍV</vt:lpstr>
      <vt:lpstr>KARITATÍV</vt:lpstr>
      <vt:lpstr>KARITATÍV</vt:lpstr>
      <vt:lpstr>KARITATÍV</vt:lpstr>
      <vt:lpstr>KARITATÍV</vt:lpstr>
      <vt:lpstr>Köszönjük a részvételüket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ELSŐSEGÉLY ISMERETEK</dc:title>
  <dc:creator>roland_munka</dc:creator>
  <cp:lastModifiedBy>User</cp:lastModifiedBy>
  <cp:revision>135</cp:revision>
  <dcterms:created xsi:type="dcterms:W3CDTF">2017-02-16T12:49:58Z</dcterms:created>
  <dcterms:modified xsi:type="dcterms:W3CDTF">2023-11-24T08:20:48Z</dcterms:modified>
</cp:coreProperties>
</file>